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embeddedFontLst>
    <p:embeddedFont>
      <p:font typeface="Libre Baskerville"/>
      <p:regular r:id="rId20"/>
    </p:embeddedFont>
    <p:embeddedFont>
      <p:font typeface="Libre Baskerville"/>
      <p:regular r:id="rId21"/>
    </p:embeddedFont>
    <p:embeddedFont>
      <p:font typeface="Libre Baskerville"/>
      <p:regular r:id="rId22"/>
    </p:embeddedFont>
    <p:embeddedFont>
      <p:font typeface="Libre Baskerville"/>
      <p:regular r:id="rId23"/>
    </p:embeddedFont>
    <p:embeddedFont>
      <p:font typeface="DM Sans"/>
      <p:regular r:id="rId24"/>
    </p:embeddedFont>
    <p:embeddedFont>
      <p:font typeface="DM Sans"/>
      <p:regular r:id="rId25"/>
    </p:embeddedFont>
    <p:embeddedFont>
      <p:font typeface="DM Sans"/>
      <p:regular r:id="rId26"/>
    </p:embeddedFont>
    <p:embeddedFont>
      <p:font typeface="DM Sans"/>
      <p:regular r:id="rId2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 Id="rId26" Type="http://schemas.openxmlformats.org/officeDocument/2006/relationships/font" Target="fonts/font7.fntdata"/><Relationship Id="rId27"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990243"/>
            <a:ext cx="7415927" cy="3193971"/>
          </a:xfrm>
          <a:prstGeom prst="rect">
            <a:avLst/>
          </a:prstGeom>
          <a:noFill/>
          <a:ln/>
        </p:spPr>
        <p:txBody>
          <a:bodyPr wrap="square" lIns="0" tIns="0" rIns="0" bIns="0" rtlCol="0" anchor="t"/>
          <a:lstStyle/>
          <a:p>
            <a:pPr indent="0" marL="0">
              <a:lnSpc>
                <a:spcPts val="8350"/>
              </a:lnSpc>
              <a:buNone/>
            </a:pPr>
            <a:r>
              <a:rPr lang="en-US" sz="6700" dirty="0">
                <a:solidFill>
                  <a:srgbClr val="5C4E3D"/>
                </a:solidFill>
                <a:latin typeface="Libre Baskerville" pitchFamily="34" charset="0"/>
                <a:ea typeface="Libre Baskerville" pitchFamily="34" charset="-122"/>
                <a:cs typeface="Libre Baskerville" pitchFamily="34" charset="-120"/>
              </a:rPr>
              <a:t>Quantum Computing in Drug Discovery</a:t>
            </a:r>
            <a:endParaRPr lang="en-US" sz="6700" dirty="0"/>
          </a:p>
        </p:txBody>
      </p:sp>
      <p:sp>
        <p:nvSpPr>
          <p:cNvPr id="4" name="Text 1"/>
          <p:cNvSpPr/>
          <p:nvPr/>
        </p:nvSpPr>
        <p:spPr>
          <a:xfrm>
            <a:off x="864037" y="4554498"/>
            <a:ext cx="7415927" cy="1975247"/>
          </a:xfrm>
          <a:prstGeom prst="rect">
            <a:avLst/>
          </a:prstGeom>
          <a:noFill/>
          <a:ln/>
        </p:spPr>
        <p:txBody>
          <a:bodyPr wrap="square" lIns="0" tIns="0" rIns="0" bIns="0" rtlCol="0" anchor="t"/>
          <a:lstStyle/>
          <a:p>
            <a:pPr indent="0" marL="0">
              <a:lnSpc>
                <a:spcPts val="3100"/>
              </a:lnSpc>
              <a:buNone/>
            </a:pPr>
            <a:r>
              <a:rPr lang="en-US" sz="1900" dirty="0">
                <a:solidFill>
                  <a:srgbClr val="454240"/>
                </a:solidFill>
                <a:latin typeface="DM Sans" pitchFamily="34" charset="0"/>
                <a:ea typeface="DM Sans" pitchFamily="34" charset="-122"/>
                <a:cs typeface="DM Sans" pitchFamily="34" charset="-120"/>
              </a:rPr>
              <a:t>Quantum computing revolutionizes drug discovery and development. By harnessing quantum mechanics, it offers unprecedented computational power. This technology promises to accelerate and enhance pharmaceutical research significantly.</a:t>
            </a:r>
            <a:endParaRPr lang="en-US" sz="1900" dirty="0"/>
          </a:p>
        </p:txBody>
      </p:sp>
      <p:sp>
        <p:nvSpPr>
          <p:cNvPr id="5" name="Shape 2"/>
          <p:cNvSpPr/>
          <p:nvPr/>
        </p:nvSpPr>
        <p:spPr>
          <a:xfrm>
            <a:off x="864037" y="6825853"/>
            <a:ext cx="394930" cy="394930"/>
          </a:xfrm>
          <a:prstGeom prst="roundRect">
            <a:avLst>
              <a:gd name="adj" fmla="val 23151155"/>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71657" y="6833473"/>
            <a:ext cx="379690" cy="379690"/>
          </a:xfrm>
          <a:prstGeom prst="rect">
            <a:avLst/>
          </a:prstGeom>
        </p:spPr>
      </p:pic>
      <p:sp>
        <p:nvSpPr>
          <p:cNvPr id="7" name="Text 3"/>
          <p:cNvSpPr/>
          <p:nvPr/>
        </p:nvSpPr>
        <p:spPr>
          <a:xfrm>
            <a:off x="1382316" y="6807398"/>
            <a:ext cx="4004905" cy="431959"/>
          </a:xfrm>
          <a:prstGeom prst="rect">
            <a:avLst/>
          </a:prstGeom>
          <a:noFill/>
          <a:ln/>
        </p:spPr>
        <p:txBody>
          <a:bodyPr wrap="none" lIns="0" tIns="0" rIns="0" bIns="0" rtlCol="0" anchor="t"/>
          <a:lstStyle/>
          <a:p>
            <a:pPr algn="l" indent="0" marL="0">
              <a:lnSpc>
                <a:spcPts val="3400"/>
              </a:lnSpc>
              <a:buNone/>
            </a:pPr>
            <a:r>
              <a:rPr lang="en-US" sz="2400" b="1" dirty="0">
                <a:solidFill>
                  <a:srgbClr val="454240"/>
                </a:solidFill>
                <a:latin typeface="DM Sans Bold" pitchFamily="34" charset="0"/>
                <a:ea typeface="DM Sans Bold" pitchFamily="34" charset="-122"/>
                <a:cs typeface="DM Sans Bold" pitchFamily="34" charset="-120"/>
              </a:rPr>
              <a:t>by Krishna Thanmai Danda</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14693" y="775097"/>
            <a:ext cx="7333059" cy="561023"/>
          </a:xfrm>
          <a:prstGeom prst="rect">
            <a:avLst/>
          </a:prstGeom>
          <a:noFill/>
          <a:ln/>
        </p:spPr>
        <p:txBody>
          <a:bodyPr wrap="none" lIns="0" tIns="0" rIns="0" bIns="0" rtlCol="0" anchor="t"/>
          <a:lstStyle/>
          <a:p>
            <a:pPr indent="0" marL="0">
              <a:lnSpc>
                <a:spcPts val="4400"/>
              </a:lnSpc>
              <a:buNone/>
            </a:pPr>
            <a:r>
              <a:rPr lang="en-US" sz="3500" dirty="0">
                <a:solidFill>
                  <a:srgbClr val="5C4E3D"/>
                </a:solidFill>
                <a:latin typeface="Libre Baskerville" pitchFamily="34" charset="0"/>
                <a:ea typeface="Libre Baskerville" pitchFamily="34" charset="-122"/>
                <a:cs typeface="Libre Baskerville" pitchFamily="34" charset="-120"/>
              </a:rPr>
              <a:t>Current Applications in Pharma</a:t>
            </a:r>
            <a:endParaRPr lang="en-US" sz="3500" dirty="0"/>
          </a:p>
        </p:txBody>
      </p:sp>
      <p:pic>
        <p:nvPicPr>
          <p:cNvPr id="4" name="Image 1" descr="preencoded.png">    </p:cNvPr>
          <p:cNvPicPr>
            <a:picLocks noChangeAspect="1"/>
          </p:cNvPicPr>
          <p:nvPr/>
        </p:nvPicPr>
        <p:blipFill>
          <a:blip r:embed="rId2"/>
          <a:stretch>
            <a:fillRect/>
          </a:stretch>
        </p:blipFill>
        <p:spPr>
          <a:xfrm>
            <a:off x="6114693" y="1605320"/>
            <a:ext cx="448747" cy="448747"/>
          </a:xfrm>
          <a:prstGeom prst="rect">
            <a:avLst/>
          </a:prstGeom>
        </p:spPr>
      </p:pic>
      <p:sp>
        <p:nvSpPr>
          <p:cNvPr id="5" name="Text 1"/>
          <p:cNvSpPr/>
          <p:nvPr/>
        </p:nvSpPr>
        <p:spPr>
          <a:xfrm>
            <a:off x="6114693" y="2233493"/>
            <a:ext cx="2244090" cy="280511"/>
          </a:xfrm>
          <a:prstGeom prst="rect">
            <a:avLst/>
          </a:prstGeom>
          <a:noFill/>
          <a:ln/>
        </p:spPr>
        <p:txBody>
          <a:bodyPr wrap="none" lIns="0" tIns="0" rIns="0" bIns="0" rtlCol="0" anchor="t"/>
          <a:lstStyle/>
          <a:p>
            <a:pPr algn="l" indent="0" marL="0">
              <a:lnSpc>
                <a:spcPts val="2200"/>
              </a:lnSpc>
              <a:buNone/>
            </a:pPr>
            <a:r>
              <a:rPr lang="en-US" sz="1750" dirty="0">
                <a:solidFill>
                  <a:srgbClr val="454240"/>
                </a:solidFill>
                <a:latin typeface="Libre Baskerville" pitchFamily="34" charset="0"/>
                <a:ea typeface="Libre Baskerville" pitchFamily="34" charset="-122"/>
                <a:cs typeface="Libre Baskerville" pitchFamily="34" charset="-120"/>
              </a:rPr>
              <a:t>Structure Analysis</a:t>
            </a:r>
            <a:endParaRPr lang="en-US" sz="1750" dirty="0"/>
          </a:p>
        </p:txBody>
      </p:sp>
      <p:sp>
        <p:nvSpPr>
          <p:cNvPr id="6" name="Text 2"/>
          <p:cNvSpPr/>
          <p:nvPr/>
        </p:nvSpPr>
        <p:spPr>
          <a:xfrm>
            <a:off x="6114693" y="2621637"/>
            <a:ext cx="7887414" cy="574358"/>
          </a:xfrm>
          <a:prstGeom prst="rect">
            <a:avLst/>
          </a:prstGeom>
          <a:noFill/>
          <a:ln/>
        </p:spPr>
        <p:txBody>
          <a:bodyPr wrap="square" lIns="0" tIns="0" rIns="0" bIns="0" rtlCol="0" anchor="t"/>
          <a:lstStyle/>
          <a:p>
            <a:pPr algn="l" indent="0" marL="0">
              <a:lnSpc>
                <a:spcPts val="2250"/>
              </a:lnSpc>
              <a:buNone/>
            </a:pPr>
            <a:r>
              <a:rPr lang="en-US" sz="1400" dirty="0">
                <a:solidFill>
                  <a:srgbClr val="454240"/>
                </a:solidFill>
                <a:latin typeface="DM Sans" pitchFamily="34" charset="0"/>
                <a:ea typeface="DM Sans" pitchFamily="34" charset="-122"/>
                <a:cs typeface="DM Sans" pitchFamily="34" charset="-120"/>
              </a:rPr>
              <a:t>Quantum algorithms analyze complex molecular structures. They identify potential drug candidates more efficiently than classical methods.</a:t>
            </a:r>
            <a:endParaRPr lang="en-US" sz="1400" dirty="0"/>
          </a:p>
        </p:txBody>
      </p:sp>
      <p:pic>
        <p:nvPicPr>
          <p:cNvPr id="7" name="Image 2" descr="preencoded.png">    </p:cNvPr>
          <p:cNvPicPr>
            <a:picLocks noChangeAspect="1"/>
          </p:cNvPicPr>
          <p:nvPr/>
        </p:nvPicPr>
        <p:blipFill>
          <a:blip r:embed="rId3"/>
          <a:stretch>
            <a:fillRect/>
          </a:stretch>
        </p:blipFill>
        <p:spPr>
          <a:xfrm>
            <a:off x="6114693" y="3734514"/>
            <a:ext cx="448747" cy="448747"/>
          </a:xfrm>
          <a:prstGeom prst="rect">
            <a:avLst/>
          </a:prstGeom>
        </p:spPr>
      </p:pic>
      <p:sp>
        <p:nvSpPr>
          <p:cNvPr id="8" name="Text 3"/>
          <p:cNvSpPr/>
          <p:nvPr/>
        </p:nvSpPr>
        <p:spPr>
          <a:xfrm>
            <a:off x="6114693" y="4362688"/>
            <a:ext cx="2349937" cy="280511"/>
          </a:xfrm>
          <a:prstGeom prst="rect">
            <a:avLst/>
          </a:prstGeom>
          <a:noFill/>
          <a:ln/>
        </p:spPr>
        <p:txBody>
          <a:bodyPr wrap="none" lIns="0" tIns="0" rIns="0" bIns="0" rtlCol="0" anchor="t"/>
          <a:lstStyle/>
          <a:p>
            <a:pPr algn="l" indent="0" marL="0">
              <a:lnSpc>
                <a:spcPts val="2200"/>
              </a:lnSpc>
              <a:buNone/>
            </a:pPr>
            <a:r>
              <a:rPr lang="en-US" sz="1750" dirty="0">
                <a:solidFill>
                  <a:srgbClr val="454240"/>
                </a:solidFill>
                <a:latin typeface="Libre Baskerville" pitchFamily="34" charset="0"/>
                <a:ea typeface="Libre Baskerville" pitchFamily="34" charset="-122"/>
                <a:cs typeface="Libre Baskerville" pitchFamily="34" charset="-120"/>
              </a:rPr>
              <a:t>Genomic Processing</a:t>
            </a:r>
            <a:endParaRPr lang="en-US" sz="1750" dirty="0"/>
          </a:p>
        </p:txBody>
      </p:sp>
      <p:sp>
        <p:nvSpPr>
          <p:cNvPr id="9" name="Text 4"/>
          <p:cNvSpPr/>
          <p:nvPr/>
        </p:nvSpPr>
        <p:spPr>
          <a:xfrm>
            <a:off x="6114693" y="4750832"/>
            <a:ext cx="7887414" cy="574358"/>
          </a:xfrm>
          <a:prstGeom prst="rect">
            <a:avLst/>
          </a:prstGeom>
          <a:noFill/>
          <a:ln/>
        </p:spPr>
        <p:txBody>
          <a:bodyPr wrap="square" lIns="0" tIns="0" rIns="0" bIns="0" rtlCol="0" anchor="t"/>
          <a:lstStyle/>
          <a:p>
            <a:pPr algn="l" indent="0" marL="0">
              <a:lnSpc>
                <a:spcPts val="2250"/>
              </a:lnSpc>
              <a:buNone/>
            </a:pPr>
            <a:r>
              <a:rPr lang="en-US" sz="1400" dirty="0">
                <a:solidFill>
                  <a:srgbClr val="454240"/>
                </a:solidFill>
                <a:latin typeface="DM Sans" pitchFamily="34" charset="0"/>
                <a:ea typeface="DM Sans" pitchFamily="34" charset="-122"/>
                <a:cs typeface="DM Sans" pitchFamily="34" charset="-120"/>
              </a:rPr>
              <a:t>Quantum computing accelerates genomic data analysis. It enables faster identification of genetic markers for targeted therapies.</a:t>
            </a:r>
            <a:endParaRPr lang="en-US" sz="1400" dirty="0"/>
          </a:p>
        </p:txBody>
      </p:sp>
      <p:pic>
        <p:nvPicPr>
          <p:cNvPr id="10" name="Image 3" descr="preencoded.png">    </p:cNvPr>
          <p:cNvPicPr>
            <a:picLocks noChangeAspect="1"/>
          </p:cNvPicPr>
          <p:nvPr/>
        </p:nvPicPr>
        <p:blipFill>
          <a:blip r:embed="rId4"/>
          <a:stretch>
            <a:fillRect/>
          </a:stretch>
        </p:blipFill>
        <p:spPr>
          <a:xfrm>
            <a:off x="6114693" y="5863709"/>
            <a:ext cx="448747" cy="448747"/>
          </a:xfrm>
          <a:prstGeom prst="rect">
            <a:avLst/>
          </a:prstGeom>
        </p:spPr>
      </p:pic>
      <p:sp>
        <p:nvSpPr>
          <p:cNvPr id="11" name="Text 5"/>
          <p:cNvSpPr/>
          <p:nvPr/>
        </p:nvSpPr>
        <p:spPr>
          <a:xfrm>
            <a:off x="6114693" y="6491883"/>
            <a:ext cx="3098959" cy="280511"/>
          </a:xfrm>
          <a:prstGeom prst="rect">
            <a:avLst/>
          </a:prstGeom>
          <a:noFill/>
          <a:ln/>
        </p:spPr>
        <p:txBody>
          <a:bodyPr wrap="none" lIns="0" tIns="0" rIns="0" bIns="0" rtlCol="0" anchor="t"/>
          <a:lstStyle/>
          <a:p>
            <a:pPr algn="l" indent="0" marL="0">
              <a:lnSpc>
                <a:spcPts val="2200"/>
              </a:lnSpc>
              <a:buNone/>
            </a:pPr>
            <a:r>
              <a:rPr lang="en-US" sz="1750" dirty="0">
                <a:solidFill>
                  <a:srgbClr val="454240"/>
                </a:solidFill>
                <a:latin typeface="Libre Baskerville" pitchFamily="34" charset="0"/>
                <a:ea typeface="Libre Baskerville" pitchFamily="34" charset="-122"/>
                <a:cs typeface="Libre Baskerville" pitchFamily="34" charset="-120"/>
              </a:rPr>
              <a:t>Clinical Trial Optimization</a:t>
            </a:r>
            <a:endParaRPr lang="en-US" sz="1750" dirty="0"/>
          </a:p>
        </p:txBody>
      </p:sp>
      <p:sp>
        <p:nvSpPr>
          <p:cNvPr id="12" name="Text 6"/>
          <p:cNvSpPr/>
          <p:nvPr/>
        </p:nvSpPr>
        <p:spPr>
          <a:xfrm>
            <a:off x="6114693" y="6880027"/>
            <a:ext cx="7887414" cy="574358"/>
          </a:xfrm>
          <a:prstGeom prst="rect">
            <a:avLst/>
          </a:prstGeom>
          <a:noFill/>
          <a:ln/>
        </p:spPr>
        <p:txBody>
          <a:bodyPr wrap="square" lIns="0" tIns="0" rIns="0" bIns="0" rtlCol="0" anchor="t"/>
          <a:lstStyle/>
          <a:p>
            <a:pPr algn="l" indent="0" marL="0">
              <a:lnSpc>
                <a:spcPts val="2250"/>
              </a:lnSpc>
              <a:buNone/>
            </a:pPr>
            <a:r>
              <a:rPr lang="en-US" sz="1400" dirty="0">
                <a:solidFill>
                  <a:srgbClr val="454240"/>
                </a:solidFill>
                <a:latin typeface="DM Sans" pitchFamily="34" charset="0"/>
                <a:ea typeface="DM Sans" pitchFamily="34" charset="-122"/>
                <a:cs typeface="DM Sans" pitchFamily="34" charset="-120"/>
              </a:rPr>
              <a:t>Quantum-inspired algorithms optimize clinical trial designs. They improve patient selection and reduce trial durations.</a:t>
            </a: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0183" y="732592"/>
            <a:ext cx="7656433" cy="1328023"/>
          </a:xfrm>
          <a:prstGeom prst="rect">
            <a:avLst/>
          </a:prstGeom>
          <a:noFill/>
          <a:ln/>
        </p:spPr>
        <p:txBody>
          <a:bodyPr wrap="square" lIns="0" tIns="0" rIns="0" bIns="0" rtlCol="0" anchor="t"/>
          <a:lstStyle/>
          <a:p>
            <a:pPr indent="0" marL="0">
              <a:lnSpc>
                <a:spcPts val="5200"/>
              </a:lnSpc>
              <a:buNone/>
            </a:pPr>
            <a:r>
              <a:rPr lang="en-US" sz="4150" dirty="0">
                <a:solidFill>
                  <a:srgbClr val="5C4E3D"/>
                </a:solidFill>
                <a:latin typeface="Libre Baskerville" pitchFamily="34" charset="0"/>
                <a:ea typeface="Libre Baskerville" pitchFamily="34" charset="-122"/>
                <a:cs typeface="Libre Baskerville" pitchFamily="34" charset="-120"/>
              </a:rPr>
              <a:t>Future Prospects in Drug Discovery</a:t>
            </a:r>
            <a:endParaRPr lang="en-US" sz="4150" dirty="0"/>
          </a:p>
        </p:txBody>
      </p:sp>
      <p:sp>
        <p:nvSpPr>
          <p:cNvPr id="4" name="Shape 1"/>
          <p:cNvSpPr/>
          <p:nvPr/>
        </p:nvSpPr>
        <p:spPr>
          <a:xfrm>
            <a:off x="6537484" y="2379345"/>
            <a:ext cx="22860" cy="5117544"/>
          </a:xfrm>
          <a:prstGeom prst="roundRect">
            <a:avLst>
              <a:gd name="adj" fmla="val 390462"/>
            </a:avLst>
          </a:prstGeom>
          <a:solidFill>
            <a:srgbClr val="DDD3BA"/>
          </a:solidFill>
          <a:ln/>
        </p:spPr>
      </p:sp>
      <p:sp>
        <p:nvSpPr>
          <p:cNvPr id="5" name="Shape 2"/>
          <p:cNvSpPr/>
          <p:nvPr/>
        </p:nvSpPr>
        <p:spPr>
          <a:xfrm>
            <a:off x="6765131" y="2846070"/>
            <a:ext cx="743783" cy="22860"/>
          </a:xfrm>
          <a:prstGeom prst="roundRect">
            <a:avLst>
              <a:gd name="adj" fmla="val 390462"/>
            </a:avLst>
          </a:prstGeom>
          <a:solidFill>
            <a:srgbClr val="DDD3BA"/>
          </a:solidFill>
          <a:ln/>
        </p:spPr>
      </p:sp>
      <p:sp>
        <p:nvSpPr>
          <p:cNvPr id="6" name="Shape 3"/>
          <p:cNvSpPr/>
          <p:nvPr/>
        </p:nvSpPr>
        <p:spPr>
          <a:xfrm>
            <a:off x="6309836" y="2618423"/>
            <a:ext cx="478155" cy="478155"/>
          </a:xfrm>
          <a:prstGeom prst="roundRect">
            <a:avLst>
              <a:gd name="adj" fmla="val 18667"/>
            </a:avLst>
          </a:prstGeom>
          <a:solidFill>
            <a:srgbClr val="F7EDD4"/>
          </a:solidFill>
          <a:ln w="7620">
            <a:solidFill>
              <a:srgbClr val="DDD3BA"/>
            </a:solidFill>
            <a:prstDash val="solid"/>
          </a:ln>
        </p:spPr>
      </p:sp>
      <p:sp>
        <p:nvSpPr>
          <p:cNvPr id="7" name="Text 4"/>
          <p:cNvSpPr/>
          <p:nvPr/>
        </p:nvSpPr>
        <p:spPr>
          <a:xfrm>
            <a:off x="6477833" y="2698075"/>
            <a:ext cx="142161" cy="318730"/>
          </a:xfrm>
          <a:prstGeom prst="rect">
            <a:avLst/>
          </a:prstGeom>
          <a:noFill/>
          <a:ln/>
        </p:spPr>
        <p:txBody>
          <a:bodyPr wrap="none" lIns="0" tIns="0" rIns="0" bIns="0" rtlCol="0" anchor="t"/>
          <a:lstStyle/>
          <a:p>
            <a:pPr algn="ctr" indent="0" marL="0">
              <a:lnSpc>
                <a:spcPts val="2500"/>
              </a:lnSpc>
              <a:buNone/>
            </a:pPr>
            <a:r>
              <a:rPr lang="en-US" sz="2500" dirty="0">
                <a:solidFill>
                  <a:srgbClr val="454240"/>
                </a:solidFill>
                <a:latin typeface="Libre Baskerville" pitchFamily="34" charset="0"/>
                <a:ea typeface="Libre Baskerville" pitchFamily="34" charset="-122"/>
                <a:cs typeface="Libre Baskerville" pitchFamily="34" charset="-120"/>
              </a:rPr>
              <a:t>1</a:t>
            </a:r>
            <a:endParaRPr lang="en-US" sz="2500" dirty="0"/>
          </a:p>
        </p:txBody>
      </p:sp>
      <p:sp>
        <p:nvSpPr>
          <p:cNvPr id="8" name="Text 5"/>
          <p:cNvSpPr/>
          <p:nvPr/>
        </p:nvSpPr>
        <p:spPr>
          <a:xfrm>
            <a:off x="7717750" y="2591753"/>
            <a:ext cx="3885367" cy="331946"/>
          </a:xfrm>
          <a:prstGeom prst="rect">
            <a:avLst/>
          </a:prstGeom>
          <a:noFill/>
          <a:ln/>
        </p:spPr>
        <p:txBody>
          <a:bodyPr wrap="none" lIns="0" tIns="0" rIns="0" bIns="0" rtlCol="0" anchor="t"/>
          <a:lstStyle/>
          <a:p>
            <a:pPr algn="l" indent="0" marL="0">
              <a:lnSpc>
                <a:spcPts val="2600"/>
              </a:lnSpc>
              <a:buNone/>
            </a:pPr>
            <a:r>
              <a:rPr lang="en-US" sz="2050" dirty="0">
                <a:solidFill>
                  <a:srgbClr val="454240"/>
                </a:solidFill>
                <a:latin typeface="Libre Baskerville" pitchFamily="34" charset="0"/>
                <a:ea typeface="Libre Baskerville" pitchFamily="34" charset="-122"/>
                <a:cs typeface="Libre Baskerville" pitchFamily="34" charset="-120"/>
              </a:rPr>
              <a:t>2025: Enhanced Simulations</a:t>
            </a:r>
            <a:endParaRPr lang="en-US" sz="2050" dirty="0"/>
          </a:p>
        </p:txBody>
      </p:sp>
      <p:sp>
        <p:nvSpPr>
          <p:cNvPr id="9" name="Text 6"/>
          <p:cNvSpPr/>
          <p:nvPr/>
        </p:nvSpPr>
        <p:spPr>
          <a:xfrm>
            <a:off x="7717750" y="3051096"/>
            <a:ext cx="6168866" cy="680085"/>
          </a:xfrm>
          <a:prstGeom prst="rect">
            <a:avLst/>
          </a:prstGeom>
          <a:noFill/>
          <a:ln/>
        </p:spPr>
        <p:txBody>
          <a:bodyPr wrap="square" lIns="0" tIns="0" rIns="0" bIns="0" rtlCol="0" anchor="t"/>
          <a:lstStyle/>
          <a:p>
            <a:pPr algn="l" indent="0" marL="0">
              <a:lnSpc>
                <a:spcPts val="2650"/>
              </a:lnSpc>
              <a:buNone/>
            </a:pPr>
            <a:r>
              <a:rPr lang="en-US" sz="1650" dirty="0">
                <a:solidFill>
                  <a:srgbClr val="454240"/>
                </a:solidFill>
                <a:latin typeface="DM Sans" pitchFamily="34" charset="0"/>
                <a:ea typeface="DM Sans" pitchFamily="34" charset="-122"/>
                <a:cs typeface="DM Sans" pitchFamily="34" charset="-120"/>
              </a:rPr>
              <a:t>Quantum computers will simulate larger molecular systems. This will accelerate early-stage drug discovery significantly.</a:t>
            </a:r>
            <a:endParaRPr lang="en-US" sz="1650" dirty="0"/>
          </a:p>
        </p:txBody>
      </p:sp>
      <p:sp>
        <p:nvSpPr>
          <p:cNvPr id="10" name="Shape 7"/>
          <p:cNvSpPr/>
          <p:nvPr/>
        </p:nvSpPr>
        <p:spPr>
          <a:xfrm>
            <a:off x="6765131" y="4622721"/>
            <a:ext cx="743783" cy="22860"/>
          </a:xfrm>
          <a:prstGeom prst="roundRect">
            <a:avLst>
              <a:gd name="adj" fmla="val 390462"/>
            </a:avLst>
          </a:prstGeom>
          <a:solidFill>
            <a:srgbClr val="DDD3BA"/>
          </a:solidFill>
          <a:ln/>
        </p:spPr>
      </p:sp>
      <p:sp>
        <p:nvSpPr>
          <p:cNvPr id="11" name="Shape 8"/>
          <p:cNvSpPr/>
          <p:nvPr/>
        </p:nvSpPr>
        <p:spPr>
          <a:xfrm>
            <a:off x="6309836" y="4395073"/>
            <a:ext cx="478155" cy="478155"/>
          </a:xfrm>
          <a:prstGeom prst="roundRect">
            <a:avLst>
              <a:gd name="adj" fmla="val 18667"/>
            </a:avLst>
          </a:prstGeom>
          <a:solidFill>
            <a:srgbClr val="F7EDD4"/>
          </a:solidFill>
          <a:ln w="7620">
            <a:solidFill>
              <a:srgbClr val="DDD3BA"/>
            </a:solidFill>
            <a:prstDash val="solid"/>
          </a:ln>
        </p:spPr>
      </p:sp>
      <p:sp>
        <p:nvSpPr>
          <p:cNvPr id="12" name="Text 9"/>
          <p:cNvSpPr/>
          <p:nvPr/>
        </p:nvSpPr>
        <p:spPr>
          <a:xfrm>
            <a:off x="6450687" y="4474726"/>
            <a:ext cx="196453" cy="318730"/>
          </a:xfrm>
          <a:prstGeom prst="rect">
            <a:avLst/>
          </a:prstGeom>
          <a:noFill/>
          <a:ln/>
        </p:spPr>
        <p:txBody>
          <a:bodyPr wrap="none" lIns="0" tIns="0" rIns="0" bIns="0" rtlCol="0" anchor="t"/>
          <a:lstStyle/>
          <a:p>
            <a:pPr algn="ctr" indent="0" marL="0">
              <a:lnSpc>
                <a:spcPts val="2500"/>
              </a:lnSpc>
              <a:buNone/>
            </a:pPr>
            <a:r>
              <a:rPr lang="en-US" sz="2500" dirty="0">
                <a:solidFill>
                  <a:srgbClr val="454240"/>
                </a:solidFill>
                <a:latin typeface="Libre Baskerville" pitchFamily="34" charset="0"/>
                <a:ea typeface="Libre Baskerville" pitchFamily="34" charset="-122"/>
                <a:cs typeface="Libre Baskerville" pitchFamily="34" charset="-120"/>
              </a:rPr>
              <a:t>2</a:t>
            </a:r>
            <a:endParaRPr lang="en-US" sz="2500" dirty="0"/>
          </a:p>
        </p:txBody>
      </p:sp>
      <p:sp>
        <p:nvSpPr>
          <p:cNvPr id="13" name="Text 10"/>
          <p:cNvSpPr/>
          <p:nvPr/>
        </p:nvSpPr>
        <p:spPr>
          <a:xfrm>
            <a:off x="7717750" y="4368403"/>
            <a:ext cx="2766060" cy="331946"/>
          </a:xfrm>
          <a:prstGeom prst="rect">
            <a:avLst/>
          </a:prstGeom>
          <a:noFill/>
          <a:ln/>
        </p:spPr>
        <p:txBody>
          <a:bodyPr wrap="none" lIns="0" tIns="0" rIns="0" bIns="0" rtlCol="0" anchor="t"/>
          <a:lstStyle/>
          <a:p>
            <a:pPr algn="l" indent="0" marL="0">
              <a:lnSpc>
                <a:spcPts val="2600"/>
              </a:lnSpc>
              <a:buNone/>
            </a:pPr>
            <a:r>
              <a:rPr lang="en-US" sz="2050" dirty="0">
                <a:solidFill>
                  <a:srgbClr val="454240"/>
                </a:solidFill>
                <a:latin typeface="Libre Baskerville" pitchFamily="34" charset="0"/>
                <a:ea typeface="Libre Baskerville" pitchFamily="34" charset="-122"/>
                <a:cs typeface="Libre Baskerville" pitchFamily="34" charset="-120"/>
              </a:rPr>
              <a:t>2030: AI Integration</a:t>
            </a:r>
            <a:endParaRPr lang="en-US" sz="2050" dirty="0"/>
          </a:p>
        </p:txBody>
      </p:sp>
      <p:sp>
        <p:nvSpPr>
          <p:cNvPr id="14" name="Text 11"/>
          <p:cNvSpPr/>
          <p:nvPr/>
        </p:nvSpPr>
        <p:spPr>
          <a:xfrm>
            <a:off x="7717750" y="4827746"/>
            <a:ext cx="6168866" cy="680085"/>
          </a:xfrm>
          <a:prstGeom prst="rect">
            <a:avLst/>
          </a:prstGeom>
          <a:noFill/>
          <a:ln/>
        </p:spPr>
        <p:txBody>
          <a:bodyPr wrap="square" lIns="0" tIns="0" rIns="0" bIns="0" rtlCol="0" anchor="t"/>
          <a:lstStyle/>
          <a:p>
            <a:pPr algn="l" indent="0" marL="0">
              <a:lnSpc>
                <a:spcPts val="2650"/>
              </a:lnSpc>
              <a:buNone/>
            </a:pPr>
            <a:r>
              <a:rPr lang="en-US" sz="1650" dirty="0">
                <a:solidFill>
                  <a:srgbClr val="454240"/>
                </a:solidFill>
                <a:latin typeface="DM Sans" pitchFamily="34" charset="0"/>
                <a:ea typeface="DM Sans" pitchFamily="34" charset="-122"/>
                <a:cs typeface="DM Sans" pitchFamily="34" charset="-120"/>
              </a:rPr>
              <a:t>Quantum-AI hybrid systems will revolutionize drug design. They'll predict drug efficacy with unprecedented accuracy.</a:t>
            </a:r>
            <a:endParaRPr lang="en-US" sz="1650" dirty="0"/>
          </a:p>
        </p:txBody>
      </p:sp>
      <p:sp>
        <p:nvSpPr>
          <p:cNvPr id="15" name="Shape 12"/>
          <p:cNvSpPr/>
          <p:nvPr/>
        </p:nvSpPr>
        <p:spPr>
          <a:xfrm>
            <a:off x="6765131" y="6399371"/>
            <a:ext cx="743783" cy="22860"/>
          </a:xfrm>
          <a:prstGeom prst="roundRect">
            <a:avLst>
              <a:gd name="adj" fmla="val 390462"/>
            </a:avLst>
          </a:prstGeom>
          <a:solidFill>
            <a:srgbClr val="DDD3BA"/>
          </a:solidFill>
          <a:ln/>
        </p:spPr>
      </p:sp>
      <p:sp>
        <p:nvSpPr>
          <p:cNvPr id="16" name="Shape 13"/>
          <p:cNvSpPr/>
          <p:nvPr/>
        </p:nvSpPr>
        <p:spPr>
          <a:xfrm>
            <a:off x="6309836" y="6171724"/>
            <a:ext cx="478155" cy="478155"/>
          </a:xfrm>
          <a:prstGeom prst="roundRect">
            <a:avLst>
              <a:gd name="adj" fmla="val 18667"/>
            </a:avLst>
          </a:prstGeom>
          <a:solidFill>
            <a:srgbClr val="F7EDD4"/>
          </a:solidFill>
          <a:ln w="7620">
            <a:solidFill>
              <a:srgbClr val="DDD3BA"/>
            </a:solidFill>
            <a:prstDash val="solid"/>
          </a:ln>
        </p:spPr>
      </p:sp>
      <p:sp>
        <p:nvSpPr>
          <p:cNvPr id="17" name="Text 14"/>
          <p:cNvSpPr/>
          <p:nvPr/>
        </p:nvSpPr>
        <p:spPr>
          <a:xfrm>
            <a:off x="6450687" y="6251377"/>
            <a:ext cx="196453" cy="318730"/>
          </a:xfrm>
          <a:prstGeom prst="rect">
            <a:avLst/>
          </a:prstGeom>
          <a:noFill/>
          <a:ln/>
        </p:spPr>
        <p:txBody>
          <a:bodyPr wrap="none" lIns="0" tIns="0" rIns="0" bIns="0" rtlCol="0" anchor="t"/>
          <a:lstStyle/>
          <a:p>
            <a:pPr algn="ctr" indent="0" marL="0">
              <a:lnSpc>
                <a:spcPts val="2500"/>
              </a:lnSpc>
              <a:buNone/>
            </a:pPr>
            <a:r>
              <a:rPr lang="en-US" sz="2500" dirty="0">
                <a:solidFill>
                  <a:srgbClr val="454240"/>
                </a:solidFill>
                <a:latin typeface="Libre Baskerville" pitchFamily="34" charset="0"/>
                <a:ea typeface="Libre Baskerville" pitchFamily="34" charset="-122"/>
                <a:cs typeface="Libre Baskerville" pitchFamily="34" charset="-120"/>
              </a:rPr>
              <a:t>3</a:t>
            </a:r>
            <a:endParaRPr lang="en-US" sz="2500" dirty="0"/>
          </a:p>
        </p:txBody>
      </p:sp>
      <p:sp>
        <p:nvSpPr>
          <p:cNvPr id="18" name="Text 15"/>
          <p:cNvSpPr/>
          <p:nvPr/>
        </p:nvSpPr>
        <p:spPr>
          <a:xfrm>
            <a:off x="7717750" y="6145054"/>
            <a:ext cx="3903464" cy="331946"/>
          </a:xfrm>
          <a:prstGeom prst="rect">
            <a:avLst/>
          </a:prstGeom>
          <a:noFill/>
          <a:ln/>
        </p:spPr>
        <p:txBody>
          <a:bodyPr wrap="none" lIns="0" tIns="0" rIns="0" bIns="0" rtlCol="0" anchor="t"/>
          <a:lstStyle/>
          <a:p>
            <a:pPr algn="l" indent="0" marL="0">
              <a:lnSpc>
                <a:spcPts val="2600"/>
              </a:lnSpc>
              <a:buNone/>
            </a:pPr>
            <a:r>
              <a:rPr lang="en-US" sz="2050" dirty="0">
                <a:solidFill>
                  <a:srgbClr val="454240"/>
                </a:solidFill>
                <a:latin typeface="Libre Baskerville" pitchFamily="34" charset="0"/>
                <a:ea typeface="Libre Baskerville" pitchFamily="34" charset="-122"/>
                <a:cs typeface="Libre Baskerville" pitchFamily="34" charset="-120"/>
              </a:rPr>
              <a:t>2035: Personalized Medicine</a:t>
            </a:r>
            <a:endParaRPr lang="en-US" sz="2050" dirty="0"/>
          </a:p>
        </p:txBody>
      </p:sp>
      <p:sp>
        <p:nvSpPr>
          <p:cNvPr id="19" name="Text 16"/>
          <p:cNvSpPr/>
          <p:nvPr/>
        </p:nvSpPr>
        <p:spPr>
          <a:xfrm>
            <a:off x="7717750" y="6604397"/>
            <a:ext cx="6168866" cy="680085"/>
          </a:xfrm>
          <a:prstGeom prst="rect">
            <a:avLst/>
          </a:prstGeom>
          <a:noFill/>
          <a:ln/>
        </p:spPr>
        <p:txBody>
          <a:bodyPr wrap="square" lIns="0" tIns="0" rIns="0" bIns="0" rtlCol="0" anchor="t"/>
          <a:lstStyle/>
          <a:p>
            <a:pPr algn="l" indent="0" marL="0">
              <a:lnSpc>
                <a:spcPts val="2650"/>
              </a:lnSpc>
              <a:buNone/>
            </a:pPr>
            <a:r>
              <a:rPr lang="en-US" sz="1650" dirty="0">
                <a:solidFill>
                  <a:srgbClr val="454240"/>
                </a:solidFill>
                <a:latin typeface="DM Sans" pitchFamily="34" charset="0"/>
                <a:ea typeface="DM Sans" pitchFamily="34" charset="-122"/>
                <a:cs typeface="DM Sans" pitchFamily="34" charset="-120"/>
              </a:rPr>
              <a:t>Quantum computing will enable truly personalized treatment plans. It'll consider individual genetic profiles in real-time.</a:t>
            </a:r>
            <a:endParaRPr lang="en-US" sz="16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60425" y="707827"/>
            <a:ext cx="7595949" cy="1382316"/>
          </a:xfrm>
          <a:prstGeom prst="rect">
            <a:avLst/>
          </a:prstGeom>
          <a:noFill/>
          <a:ln/>
        </p:spPr>
        <p:txBody>
          <a:bodyPr wrap="square" lIns="0" tIns="0" rIns="0" bIns="0" rtlCol="0" anchor="t"/>
          <a:lstStyle/>
          <a:p>
            <a:pPr indent="0" marL="0">
              <a:lnSpc>
                <a:spcPts val="5400"/>
              </a:lnSpc>
              <a:buNone/>
            </a:pPr>
            <a:r>
              <a:rPr lang="en-US" sz="4350" dirty="0">
                <a:solidFill>
                  <a:srgbClr val="5C4E3D"/>
                </a:solidFill>
                <a:latin typeface="Libre Baskerville" pitchFamily="34" charset="0"/>
                <a:ea typeface="Libre Baskerville" pitchFamily="34" charset="-122"/>
                <a:cs typeface="Libre Baskerville" pitchFamily="34" charset="-120"/>
              </a:rPr>
              <a:t>Preparing for the Quantum Era</a:t>
            </a:r>
            <a:endParaRPr lang="en-US" sz="4350" dirty="0"/>
          </a:p>
        </p:txBody>
      </p:sp>
      <p:sp>
        <p:nvSpPr>
          <p:cNvPr id="4" name="Shape 1"/>
          <p:cNvSpPr/>
          <p:nvPr/>
        </p:nvSpPr>
        <p:spPr>
          <a:xfrm>
            <a:off x="6260425" y="2670572"/>
            <a:ext cx="497562" cy="497562"/>
          </a:xfrm>
          <a:prstGeom prst="roundRect">
            <a:avLst>
              <a:gd name="adj" fmla="val 18669"/>
            </a:avLst>
          </a:prstGeom>
          <a:solidFill>
            <a:srgbClr val="F7EDD4"/>
          </a:solidFill>
          <a:ln w="7620">
            <a:solidFill>
              <a:srgbClr val="DDD3BA"/>
            </a:solidFill>
            <a:prstDash val="solid"/>
          </a:ln>
        </p:spPr>
      </p:sp>
      <p:sp>
        <p:nvSpPr>
          <p:cNvPr id="5" name="Text 2"/>
          <p:cNvSpPr/>
          <p:nvPr/>
        </p:nvSpPr>
        <p:spPr>
          <a:xfrm>
            <a:off x="6435209" y="2753439"/>
            <a:ext cx="147995" cy="331708"/>
          </a:xfrm>
          <a:prstGeom prst="rect">
            <a:avLst/>
          </a:prstGeom>
          <a:noFill/>
          <a:ln/>
        </p:spPr>
        <p:txBody>
          <a:bodyPr wrap="none" lIns="0" tIns="0" rIns="0" bIns="0" rtlCol="0" anchor="t"/>
          <a:lstStyle/>
          <a:p>
            <a:pPr algn="ctr" indent="0" marL="0">
              <a:lnSpc>
                <a:spcPts val="2600"/>
              </a:lnSpc>
              <a:buNone/>
            </a:pPr>
            <a:r>
              <a:rPr lang="en-US" sz="2600" dirty="0">
                <a:solidFill>
                  <a:srgbClr val="454240"/>
                </a:solidFill>
                <a:latin typeface="Libre Baskerville" pitchFamily="34" charset="0"/>
                <a:ea typeface="Libre Baskerville" pitchFamily="34" charset="-122"/>
                <a:cs typeface="Libre Baskerville" pitchFamily="34" charset="-120"/>
              </a:rPr>
              <a:t>1</a:t>
            </a:r>
            <a:endParaRPr lang="en-US" sz="2600" dirty="0"/>
          </a:p>
        </p:txBody>
      </p:sp>
      <p:sp>
        <p:nvSpPr>
          <p:cNvPr id="6" name="Text 3"/>
          <p:cNvSpPr/>
          <p:nvPr/>
        </p:nvSpPr>
        <p:spPr>
          <a:xfrm>
            <a:off x="6979087" y="2670572"/>
            <a:ext cx="2764631" cy="345519"/>
          </a:xfrm>
          <a:prstGeom prst="rect">
            <a:avLst/>
          </a:prstGeom>
          <a:noFill/>
          <a:ln/>
        </p:spPr>
        <p:txBody>
          <a:bodyPr wrap="none" lIns="0" tIns="0" rIns="0" bIns="0" rtlCol="0" anchor="t"/>
          <a:lstStyle/>
          <a:p>
            <a:pPr indent="0" marL="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Skill Development</a:t>
            </a:r>
            <a:endParaRPr lang="en-US" sz="2150" dirty="0"/>
          </a:p>
        </p:txBody>
      </p:sp>
      <p:sp>
        <p:nvSpPr>
          <p:cNvPr id="7" name="Text 4"/>
          <p:cNvSpPr/>
          <p:nvPr/>
        </p:nvSpPr>
        <p:spPr>
          <a:xfrm>
            <a:off x="6979087" y="3148727"/>
            <a:ext cx="6877288" cy="1061561"/>
          </a:xfrm>
          <a:prstGeom prst="rect">
            <a:avLst/>
          </a:prstGeom>
          <a:noFill/>
          <a:ln/>
        </p:spPr>
        <p:txBody>
          <a:bodyPr wrap="square" lIns="0" tIns="0" rIns="0" bIns="0" rtlCol="0" anchor="t"/>
          <a:lstStyle/>
          <a:p>
            <a:pPr indent="0" marL="0">
              <a:lnSpc>
                <a:spcPts val="2750"/>
              </a:lnSpc>
              <a:buNone/>
            </a:pPr>
            <a:r>
              <a:rPr lang="en-US" sz="1700" dirty="0">
                <a:solidFill>
                  <a:srgbClr val="454240"/>
                </a:solidFill>
                <a:latin typeface="DM Sans" pitchFamily="34" charset="0"/>
                <a:ea typeface="DM Sans" pitchFamily="34" charset="-122"/>
                <a:cs typeface="DM Sans" pitchFamily="34" charset="-120"/>
              </a:rPr>
              <a:t>Pharmaceutical companies must invest in quantum computing training. Researchers need to understand quantum algorithms and their applications.</a:t>
            </a:r>
            <a:endParaRPr lang="en-US" sz="1700" dirty="0"/>
          </a:p>
        </p:txBody>
      </p:sp>
      <p:sp>
        <p:nvSpPr>
          <p:cNvPr id="8" name="Shape 5"/>
          <p:cNvSpPr/>
          <p:nvPr/>
        </p:nvSpPr>
        <p:spPr>
          <a:xfrm>
            <a:off x="6260425" y="4680109"/>
            <a:ext cx="497562" cy="497562"/>
          </a:xfrm>
          <a:prstGeom prst="roundRect">
            <a:avLst>
              <a:gd name="adj" fmla="val 18669"/>
            </a:avLst>
          </a:prstGeom>
          <a:solidFill>
            <a:srgbClr val="F7EDD4"/>
          </a:solidFill>
          <a:ln w="7620">
            <a:solidFill>
              <a:srgbClr val="DDD3BA"/>
            </a:solidFill>
            <a:prstDash val="solid"/>
          </a:ln>
        </p:spPr>
      </p:sp>
      <p:sp>
        <p:nvSpPr>
          <p:cNvPr id="9" name="Text 6"/>
          <p:cNvSpPr/>
          <p:nvPr/>
        </p:nvSpPr>
        <p:spPr>
          <a:xfrm>
            <a:off x="6406991" y="4762976"/>
            <a:ext cx="204311" cy="331708"/>
          </a:xfrm>
          <a:prstGeom prst="rect">
            <a:avLst/>
          </a:prstGeom>
          <a:noFill/>
          <a:ln/>
        </p:spPr>
        <p:txBody>
          <a:bodyPr wrap="none" lIns="0" tIns="0" rIns="0" bIns="0" rtlCol="0" anchor="t"/>
          <a:lstStyle/>
          <a:p>
            <a:pPr algn="ctr" indent="0" marL="0">
              <a:lnSpc>
                <a:spcPts val="2600"/>
              </a:lnSpc>
              <a:buNone/>
            </a:pPr>
            <a:r>
              <a:rPr lang="en-US" sz="2600" dirty="0">
                <a:solidFill>
                  <a:srgbClr val="454240"/>
                </a:solidFill>
                <a:latin typeface="Libre Baskerville" pitchFamily="34" charset="0"/>
                <a:ea typeface="Libre Baskerville" pitchFamily="34" charset="-122"/>
                <a:cs typeface="Libre Baskerville" pitchFamily="34" charset="-120"/>
              </a:rPr>
              <a:t>2</a:t>
            </a:r>
            <a:endParaRPr lang="en-US" sz="2600" dirty="0"/>
          </a:p>
        </p:txBody>
      </p:sp>
      <p:sp>
        <p:nvSpPr>
          <p:cNvPr id="10" name="Text 7"/>
          <p:cNvSpPr/>
          <p:nvPr/>
        </p:nvSpPr>
        <p:spPr>
          <a:xfrm>
            <a:off x="6979087" y="4680109"/>
            <a:ext cx="3655219" cy="345519"/>
          </a:xfrm>
          <a:prstGeom prst="rect">
            <a:avLst/>
          </a:prstGeom>
          <a:noFill/>
          <a:ln/>
        </p:spPr>
        <p:txBody>
          <a:bodyPr wrap="none" lIns="0" tIns="0" rIns="0" bIns="0" rtlCol="0" anchor="t"/>
          <a:lstStyle/>
          <a:p>
            <a:pPr indent="0" marL="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Infrastructure Investment</a:t>
            </a:r>
            <a:endParaRPr lang="en-US" sz="2150" dirty="0"/>
          </a:p>
        </p:txBody>
      </p:sp>
      <p:sp>
        <p:nvSpPr>
          <p:cNvPr id="11" name="Text 8"/>
          <p:cNvSpPr/>
          <p:nvPr/>
        </p:nvSpPr>
        <p:spPr>
          <a:xfrm>
            <a:off x="6979087" y="5158264"/>
            <a:ext cx="6877288" cy="707707"/>
          </a:xfrm>
          <a:prstGeom prst="rect">
            <a:avLst/>
          </a:prstGeom>
          <a:noFill/>
          <a:ln/>
        </p:spPr>
        <p:txBody>
          <a:bodyPr wrap="square" lIns="0" tIns="0" rIns="0" bIns="0" rtlCol="0" anchor="t"/>
          <a:lstStyle/>
          <a:p>
            <a:pPr indent="0" marL="0">
              <a:lnSpc>
                <a:spcPts val="2750"/>
              </a:lnSpc>
              <a:buNone/>
            </a:pPr>
            <a:r>
              <a:rPr lang="en-US" sz="1700" dirty="0">
                <a:solidFill>
                  <a:srgbClr val="454240"/>
                </a:solidFill>
                <a:latin typeface="DM Sans" pitchFamily="34" charset="0"/>
                <a:ea typeface="DM Sans" pitchFamily="34" charset="-122"/>
                <a:cs typeface="DM Sans" pitchFamily="34" charset="-120"/>
              </a:rPr>
              <a:t>Organizations should prepare for quantum-ready infrastructure. This includes both hardware and software adaptations.</a:t>
            </a:r>
            <a:endParaRPr lang="en-US" sz="1700" dirty="0"/>
          </a:p>
        </p:txBody>
      </p:sp>
      <p:sp>
        <p:nvSpPr>
          <p:cNvPr id="12" name="Shape 9"/>
          <p:cNvSpPr/>
          <p:nvPr/>
        </p:nvSpPr>
        <p:spPr>
          <a:xfrm>
            <a:off x="6260425" y="6335792"/>
            <a:ext cx="497562" cy="497562"/>
          </a:xfrm>
          <a:prstGeom prst="roundRect">
            <a:avLst>
              <a:gd name="adj" fmla="val 18669"/>
            </a:avLst>
          </a:prstGeom>
          <a:solidFill>
            <a:srgbClr val="F7EDD4"/>
          </a:solidFill>
          <a:ln w="7620">
            <a:solidFill>
              <a:srgbClr val="DDD3BA"/>
            </a:solidFill>
            <a:prstDash val="solid"/>
          </a:ln>
        </p:spPr>
      </p:sp>
      <p:sp>
        <p:nvSpPr>
          <p:cNvPr id="13" name="Text 10"/>
          <p:cNvSpPr/>
          <p:nvPr/>
        </p:nvSpPr>
        <p:spPr>
          <a:xfrm>
            <a:off x="6406991" y="6418659"/>
            <a:ext cx="204311" cy="331708"/>
          </a:xfrm>
          <a:prstGeom prst="rect">
            <a:avLst/>
          </a:prstGeom>
          <a:noFill/>
          <a:ln/>
        </p:spPr>
        <p:txBody>
          <a:bodyPr wrap="none" lIns="0" tIns="0" rIns="0" bIns="0" rtlCol="0" anchor="t"/>
          <a:lstStyle/>
          <a:p>
            <a:pPr algn="ctr" indent="0" marL="0">
              <a:lnSpc>
                <a:spcPts val="2600"/>
              </a:lnSpc>
              <a:buNone/>
            </a:pPr>
            <a:r>
              <a:rPr lang="en-US" sz="2600" dirty="0">
                <a:solidFill>
                  <a:srgbClr val="454240"/>
                </a:solidFill>
                <a:latin typeface="Libre Baskerville" pitchFamily="34" charset="0"/>
                <a:ea typeface="Libre Baskerville" pitchFamily="34" charset="-122"/>
                <a:cs typeface="Libre Baskerville" pitchFamily="34" charset="-120"/>
              </a:rPr>
              <a:t>3</a:t>
            </a:r>
            <a:endParaRPr lang="en-US" sz="2600" dirty="0"/>
          </a:p>
        </p:txBody>
      </p:sp>
      <p:sp>
        <p:nvSpPr>
          <p:cNvPr id="14" name="Text 11"/>
          <p:cNvSpPr/>
          <p:nvPr/>
        </p:nvSpPr>
        <p:spPr>
          <a:xfrm>
            <a:off x="6979087" y="6335792"/>
            <a:ext cx="3257074" cy="345519"/>
          </a:xfrm>
          <a:prstGeom prst="rect">
            <a:avLst/>
          </a:prstGeom>
          <a:noFill/>
          <a:ln/>
        </p:spPr>
        <p:txBody>
          <a:bodyPr wrap="none" lIns="0" tIns="0" rIns="0" bIns="0" rtlCol="0" anchor="t"/>
          <a:lstStyle/>
          <a:p>
            <a:pPr indent="0" marL="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Collaborative Research</a:t>
            </a:r>
            <a:endParaRPr lang="en-US" sz="2150" dirty="0"/>
          </a:p>
        </p:txBody>
      </p:sp>
      <p:sp>
        <p:nvSpPr>
          <p:cNvPr id="15" name="Text 12"/>
          <p:cNvSpPr/>
          <p:nvPr/>
        </p:nvSpPr>
        <p:spPr>
          <a:xfrm>
            <a:off x="6979087" y="6813947"/>
            <a:ext cx="6877288" cy="707707"/>
          </a:xfrm>
          <a:prstGeom prst="rect">
            <a:avLst/>
          </a:prstGeom>
          <a:noFill/>
          <a:ln/>
        </p:spPr>
        <p:txBody>
          <a:bodyPr wrap="square" lIns="0" tIns="0" rIns="0" bIns="0" rtlCol="0" anchor="t"/>
          <a:lstStyle/>
          <a:p>
            <a:pPr indent="0" marL="0">
              <a:lnSpc>
                <a:spcPts val="2750"/>
              </a:lnSpc>
              <a:buNone/>
            </a:pPr>
            <a:r>
              <a:rPr lang="en-US" sz="1700" dirty="0">
                <a:solidFill>
                  <a:srgbClr val="454240"/>
                </a:solidFill>
                <a:latin typeface="DM Sans" pitchFamily="34" charset="0"/>
                <a:ea typeface="DM Sans" pitchFamily="34" charset="-122"/>
                <a:cs typeface="DM Sans" pitchFamily="34" charset="-120"/>
              </a:rPr>
              <a:t>Partnerships between pharma, tech companies, and academia are crucial. They will drive innovation in quantum drug discovery.</a:t>
            </a:r>
            <a:endParaRPr lang="en-US" sz="17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593533"/>
            <a:ext cx="6172200" cy="771525"/>
          </a:xfrm>
          <a:prstGeom prst="rect">
            <a:avLst/>
          </a:prstGeom>
          <a:noFill/>
          <a:ln/>
        </p:spPr>
        <p:txBody>
          <a:bodyPr wrap="none" lIns="0" tIns="0" rIns="0" bIns="0" rtlCol="0" anchor="t"/>
          <a:lstStyle/>
          <a:p>
            <a:pPr indent="0" marL="0">
              <a:lnSpc>
                <a:spcPts val="6050"/>
              </a:lnSpc>
              <a:buNone/>
            </a:pPr>
            <a:r>
              <a:rPr lang="en-US" sz="4850" dirty="0">
                <a:solidFill>
                  <a:srgbClr val="5C4E3D"/>
                </a:solidFill>
                <a:latin typeface="Libre Baskerville" pitchFamily="34" charset="0"/>
                <a:ea typeface="Libre Baskerville" pitchFamily="34" charset="-122"/>
                <a:cs typeface="Libre Baskerville" pitchFamily="34" charset="-120"/>
              </a:rPr>
              <a:t>Conclusion</a:t>
            </a:r>
            <a:endParaRPr lang="en-US" sz="4850" dirty="0"/>
          </a:p>
        </p:txBody>
      </p:sp>
      <p:sp>
        <p:nvSpPr>
          <p:cNvPr id="4" name="Text 1"/>
          <p:cNvSpPr/>
          <p:nvPr/>
        </p:nvSpPr>
        <p:spPr>
          <a:xfrm>
            <a:off x="1258967" y="2735342"/>
            <a:ext cx="7020997"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454240"/>
                </a:solidFill>
                <a:latin typeface="DM Sans" pitchFamily="34" charset="0"/>
                <a:ea typeface="DM Sans" pitchFamily="34" charset="-122"/>
                <a:cs typeface="DM Sans" pitchFamily="34" charset="-120"/>
              </a:rPr>
              <a:t>Quantum computing revolutionizes drug discovery.</a:t>
            </a:r>
            <a:endParaRPr lang="en-US" sz="1900" dirty="0"/>
          </a:p>
        </p:txBody>
      </p:sp>
      <p:sp>
        <p:nvSpPr>
          <p:cNvPr id="5" name="Text 2"/>
          <p:cNvSpPr/>
          <p:nvPr/>
        </p:nvSpPr>
        <p:spPr>
          <a:xfrm>
            <a:off x="1258967" y="3216712"/>
            <a:ext cx="7020997" cy="790099"/>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454240"/>
                </a:solidFill>
                <a:latin typeface="DM Sans" pitchFamily="34" charset="0"/>
                <a:ea typeface="DM Sans" pitchFamily="34" charset="-122"/>
                <a:cs typeface="DM Sans" pitchFamily="34" charset="-120"/>
              </a:rPr>
              <a:t>Hybrid quantum-classical systems accelerate pharmaceutical R&amp;D.</a:t>
            </a:r>
            <a:endParaRPr lang="en-US" sz="1900" dirty="0"/>
          </a:p>
        </p:txBody>
      </p:sp>
      <p:sp>
        <p:nvSpPr>
          <p:cNvPr id="6" name="Text 3"/>
          <p:cNvSpPr/>
          <p:nvPr/>
        </p:nvSpPr>
        <p:spPr>
          <a:xfrm>
            <a:off x="1258967" y="4093131"/>
            <a:ext cx="7020997" cy="790099"/>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454240"/>
                </a:solidFill>
                <a:latin typeface="DM Sans" pitchFamily="34" charset="0"/>
                <a:ea typeface="DM Sans" pitchFamily="34" charset="-122"/>
                <a:cs typeface="DM Sans" pitchFamily="34" charset="-120"/>
              </a:rPr>
              <a:t>Pharmaceutical organizations must invest in quantum computing skills, infrastructure, and research.</a:t>
            </a:r>
            <a:endParaRPr lang="en-US" sz="1900" dirty="0"/>
          </a:p>
        </p:txBody>
      </p:sp>
      <p:sp>
        <p:nvSpPr>
          <p:cNvPr id="7" name="Text 4"/>
          <p:cNvSpPr/>
          <p:nvPr/>
        </p:nvSpPr>
        <p:spPr>
          <a:xfrm>
            <a:off x="1258967" y="4969550"/>
            <a:ext cx="7020997" cy="790099"/>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454240"/>
                </a:solidFill>
                <a:latin typeface="DM Sans" pitchFamily="34" charset="0"/>
                <a:ea typeface="DM Sans" pitchFamily="34" charset="-122"/>
                <a:cs typeface="DM Sans" pitchFamily="34" charset="-120"/>
              </a:rPr>
              <a:t>Quantum computing will design highly effective, customized drugs, revolutionizing medicine.</a:t>
            </a:r>
            <a:endParaRPr lang="en-US" sz="1900" dirty="0"/>
          </a:p>
        </p:txBody>
      </p:sp>
      <p:sp>
        <p:nvSpPr>
          <p:cNvPr id="8" name="Text 5"/>
          <p:cNvSpPr/>
          <p:nvPr/>
        </p:nvSpPr>
        <p:spPr>
          <a:xfrm>
            <a:off x="1258967" y="5845969"/>
            <a:ext cx="7020997" cy="790099"/>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454240"/>
                </a:solidFill>
                <a:latin typeface="DM Sans" pitchFamily="34" charset="0"/>
                <a:ea typeface="DM Sans" pitchFamily="34" charset="-122"/>
                <a:cs typeface="DM Sans" pitchFamily="34" charset="-120"/>
              </a:rPr>
              <a:t>Pharmaceutical leaders will gain a competitive edge by adopting quantum computing.</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15182" y="907018"/>
            <a:ext cx="7686437" cy="1301591"/>
          </a:xfrm>
          <a:prstGeom prst="rect">
            <a:avLst/>
          </a:prstGeom>
          <a:noFill/>
          <a:ln/>
        </p:spPr>
        <p:txBody>
          <a:bodyPr wrap="square" lIns="0" tIns="0" rIns="0" bIns="0" rtlCol="0" anchor="t"/>
          <a:lstStyle/>
          <a:p>
            <a:pPr indent="0" marL="0">
              <a:lnSpc>
                <a:spcPts val="5100"/>
              </a:lnSpc>
              <a:buNone/>
            </a:pPr>
            <a:r>
              <a:rPr lang="en-US" sz="4050" dirty="0">
                <a:solidFill>
                  <a:srgbClr val="5C4E3D"/>
                </a:solidFill>
                <a:latin typeface="Libre Baskerville" pitchFamily="34" charset="0"/>
                <a:ea typeface="Libre Baskerville" pitchFamily="34" charset="-122"/>
                <a:cs typeface="Libre Baskerville" pitchFamily="34" charset="-120"/>
              </a:rPr>
              <a:t>Fundamentals of Quantum Computing</a:t>
            </a:r>
            <a:endParaRPr lang="en-US" sz="4050" dirty="0"/>
          </a:p>
        </p:txBody>
      </p:sp>
      <p:sp>
        <p:nvSpPr>
          <p:cNvPr id="4" name="Shape 1"/>
          <p:cNvSpPr/>
          <p:nvPr/>
        </p:nvSpPr>
        <p:spPr>
          <a:xfrm>
            <a:off x="6215182" y="2755106"/>
            <a:ext cx="468511" cy="468511"/>
          </a:xfrm>
          <a:prstGeom prst="roundRect">
            <a:avLst>
              <a:gd name="adj" fmla="val 18669"/>
            </a:avLst>
          </a:prstGeom>
          <a:solidFill>
            <a:srgbClr val="F7EDD4"/>
          </a:solidFill>
          <a:ln w="7620">
            <a:solidFill>
              <a:srgbClr val="DDD3BA"/>
            </a:solidFill>
            <a:prstDash val="solid"/>
          </a:ln>
        </p:spPr>
      </p:sp>
      <p:sp>
        <p:nvSpPr>
          <p:cNvPr id="5" name="Text 2"/>
          <p:cNvSpPr/>
          <p:nvPr/>
        </p:nvSpPr>
        <p:spPr>
          <a:xfrm>
            <a:off x="6379726" y="2833092"/>
            <a:ext cx="139303" cy="312420"/>
          </a:xfrm>
          <a:prstGeom prst="rect">
            <a:avLst/>
          </a:prstGeom>
          <a:noFill/>
          <a:ln/>
        </p:spPr>
        <p:txBody>
          <a:bodyPr wrap="none" lIns="0" tIns="0" rIns="0" bIns="0" rtlCol="0" anchor="t"/>
          <a:lstStyle/>
          <a:p>
            <a:pPr algn="ctr" indent="0" marL="0">
              <a:lnSpc>
                <a:spcPts val="2450"/>
              </a:lnSpc>
              <a:buNone/>
            </a:pPr>
            <a:r>
              <a:rPr lang="en-US" sz="2450" dirty="0">
                <a:solidFill>
                  <a:srgbClr val="454240"/>
                </a:solidFill>
                <a:latin typeface="Libre Baskerville" pitchFamily="34" charset="0"/>
                <a:ea typeface="Libre Baskerville" pitchFamily="34" charset="-122"/>
                <a:cs typeface="Libre Baskerville" pitchFamily="34" charset="-120"/>
              </a:rPr>
              <a:t>1</a:t>
            </a:r>
            <a:endParaRPr lang="en-US" sz="2450" dirty="0"/>
          </a:p>
        </p:txBody>
      </p:sp>
      <p:sp>
        <p:nvSpPr>
          <p:cNvPr id="6" name="Text 3"/>
          <p:cNvSpPr/>
          <p:nvPr/>
        </p:nvSpPr>
        <p:spPr>
          <a:xfrm>
            <a:off x="6891933" y="2755106"/>
            <a:ext cx="2603063" cy="325279"/>
          </a:xfrm>
          <a:prstGeom prst="rect">
            <a:avLst/>
          </a:prstGeom>
          <a:noFill/>
          <a:ln/>
        </p:spPr>
        <p:txBody>
          <a:bodyPr wrap="none" lIns="0" tIns="0" rIns="0" bIns="0" rtlCol="0" anchor="t"/>
          <a:lstStyle/>
          <a:p>
            <a:pPr indent="0" marL="0">
              <a:lnSpc>
                <a:spcPts val="2550"/>
              </a:lnSpc>
              <a:buNone/>
            </a:pPr>
            <a:r>
              <a:rPr lang="en-US" sz="2000" dirty="0">
                <a:solidFill>
                  <a:srgbClr val="454240"/>
                </a:solidFill>
                <a:latin typeface="Libre Baskerville" pitchFamily="34" charset="0"/>
                <a:ea typeface="Libre Baskerville" pitchFamily="34" charset="-122"/>
                <a:cs typeface="Libre Baskerville" pitchFamily="34" charset="-120"/>
              </a:rPr>
              <a:t>Qubits</a:t>
            </a:r>
            <a:endParaRPr lang="en-US" sz="2000" dirty="0"/>
          </a:p>
        </p:txBody>
      </p:sp>
      <p:sp>
        <p:nvSpPr>
          <p:cNvPr id="7" name="Text 4"/>
          <p:cNvSpPr/>
          <p:nvPr/>
        </p:nvSpPr>
        <p:spPr>
          <a:xfrm>
            <a:off x="6891933" y="3205282"/>
            <a:ext cx="7009686" cy="666274"/>
          </a:xfrm>
          <a:prstGeom prst="rect">
            <a:avLst/>
          </a:prstGeom>
          <a:noFill/>
          <a:ln/>
        </p:spPr>
        <p:txBody>
          <a:bodyPr wrap="square" lIns="0" tIns="0" rIns="0" bIns="0" rtlCol="0" anchor="t"/>
          <a:lstStyle/>
          <a:p>
            <a:pPr indent="0" marL="0">
              <a:lnSpc>
                <a:spcPts val="2600"/>
              </a:lnSpc>
              <a:buNone/>
            </a:pPr>
            <a:r>
              <a:rPr lang="en-US" sz="1600" dirty="0">
                <a:solidFill>
                  <a:srgbClr val="454240"/>
                </a:solidFill>
                <a:latin typeface="DM Sans" pitchFamily="34" charset="0"/>
                <a:ea typeface="DM Sans" pitchFamily="34" charset="-122"/>
                <a:cs typeface="DM Sans" pitchFamily="34" charset="-120"/>
              </a:rPr>
              <a:t>Qubits exist in superposition, representing both 0 and 1 simultaneously. This allows for parallel processing of multiple states.</a:t>
            </a:r>
            <a:endParaRPr lang="en-US" sz="1600" dirty="0"/>
          </a:p>
        </p:txBody>
      </p:sp>
      <p:sp>
        <p:nvSpPr>
          <p:cNvPr id="8" name="Shape 5"/>
          <p:cNvSpPr/>
          <p:nvPr/>
        </p:nvSpPr>
        <p:spPr>
          <a:xfrm>
            <a:off x="6215182" y="4313992"/>
            <a:ext cx="468511" cy="468511"/>
          </a:xfrm>
          <a:prstGeom prst="roundRect">
            <a:avLst>
              <a:gd name="adj" fmla="val 18669"/>
            </a:avLst>
          </a:prstGeom>
          <a:solidFill>
            <a:srgbClr val="F7EDD4"/>
          </a:solidFill>
          <a:ln w="7620">
            <a:solidFill>
              <a:srgbClr val="DDD3BA"/>
            </a:solidFill>
            <a:prstDash val="solid"/>
          </a:ln>
        </p:spPr>
      </p:sp>
      <p:sp>
        <p:nvSpPr>
          <p:cNvPr id="9" name="Text 6"/>
          <p:cNvSpPr/>
          <p:nvPr/>
        </p:nvSpPr>
        <p:spPr>
          <a:xfrm>
            <a:off x="6353175" y="4391978"/>
            <a:ext cx="192405" cy="312420"/>
          </a:xfrm>
          <a:prstGeom prst="rect">
            <a:avLst/>
          </a:prstGeom>
          <a:noFill/>
          <a:ln/>
        </p:spPr>
        <p:txBody>
          <a:bodyPr wrap="none" lIns="0" tIns="0" rIns="0" bIns="0" rtlCol="0" anchor="t"/>
          <a:lstStyle/>
          <a:p>
            <a:pPr algn="ctr" indent="0" marL="0">
              <a:lnSpc>
                <a:spcPts val="2450"/>
              </a:lnSpc>
              <a:buNone/>
            </a:pPr>
            <a:r>
              <a:rPr lang="en-US" sz="2450" dirty="0">
                <a:solidFill>
                  <a:srgbClr val="454240"/>
                </a:solidFill>
                <a:latin typeface="Libre Baskerville" pitchFamily="34" charset="0"/>
                <a:ea typeface="Libre Baskerville" pitchFamily="34" charset="-122"/>
                <a:cs typeface="Libre Baskerville" pitchFamily="34" charset="-120"/>
              </a:rPr>
              <a:t>2</a:t>
            </a:r>
            <a:endParaRPr lang="en-US" sz="2450" dirty="0"/>
          </a:p>
        </p:txBody>
      </p:sp>
      <p:sp>
        <p:nvSpPr>
          <p:cNvPr id="10" name="Text 7"/>
          <p:cNvSpPr/>
          <p:nvPr/>
        </p:nvSpPr>
        <p:spPr>
          <a:xfrm>
            <a:off x="6891933" y="4313992"/>
            <a:ext cx="2603063" cy="325279"/>
          </a:xfrm>
          <a:prstGeom prst="rect">
            <a:avLst/>
          </a:prstGeom>
          <a:noFill/>
          <a:ln/>
        </p:spPr>
        <p:txBody>
          <a:bodyPr wrap="none" lIns="0" tIns="0" rIns="0" bIns="0" rtlCol="0" anchor="t"/>
          <a:lstStyle/>
          <a:p>
            <a:pPr indent="0" marL="0">
              <a:lnSpc>
                <a:spcPts val="2550"/>
              </a:lnSpc>
              <a:buNone/>
            </a:pPr>
            <a:r>
              <a:rPr lang="en-US" sz="2000" dirty="0">
                <a:solidFill>
                  <a:srgbClr val="454240"/>
                </a:solidFill>
                <a:latin typeface="Libre Baskerville" pitchFamily="34" charset="0"/>
                <a:ea typeface="Libre Baskerville" pitchFamily="34" charset="-122"/>
                <a:cs typeface="Libre Baskerville" pitchFamily="34" charset="-120"/>
              </a:rPr>
              <a:t>Entanglement</a:t>
            </a:r>
            <a:endParaRPr lang="en-US" sz="2000" dirty="0"/>
          </a:p>
        </p:txBody>
      </p:sp>
      <p:sp>
        <p:nvSpPr>
          <p:cNvPr id="11" name="Text 8"/>
          <p:cNvSpPr/>
          <p:nvPr/>
        </p:nvSpPr>
        <p:spPr>
          <a:xfrm>
            <a:off x="6891933" y="4764167"/>
            <a:ext cx="7009686" cy="999411"/>
          </a:xfrm>
          <a:prstGeom prst="rect">
            <a:avLst/>
          </a:prstGeom>
          <a:noFill/>
          <a:ln/>
        </p:spPr>
        <p:txBody>
          <a:bodyPr wrap="square" lIns="0" tIns="0" rIns="0" bIns="0" rtlCol="0" anchor="t"/>
          <a:lstStyle/>
          <a:p>
            <a:pPr indent="0" marL="0">
              <a:lnSpc>
                <a:spcPts val="2600"/>
              </a:lnSpc>
              <a:buNone/>
            </a:pPr>
            <a:r>
              <a:rPr lang="en-US" sz="1600" dirty="0">
                <a:solidFill>
                  <a:srgbClr val="454240"/>
                </a:solidFill>
                <a:latin typeface="DM Sans" pitchFamily="34" charset="0"/>
                <a:ea typeface="DM Sans" pitchFamily="34" charset="-122"/>
                <a:cs typeface="DM Sans" pitchFamily="34" charset="-120"/>
              </a:rPr>
              <a:t>Quantum entanglement interconnects qubits, enabling instantaneous state changes across distances. This property enhances computational efficiency.</a:t>
            </a:r>
            <a:endParaRPr lang="en-US" sz="1600" dirty="0"/>
          </a:p>
        </p:txBody>
      </p:sp>
      <p:sp>
        <p:nvSpPr>
          <p:cNvPr id="12" name="Shape 9"/>
          <p:cNvSpPr/>
          <p:nvPr/>
        </p:nvSpPr>
        <p:spPr>
          <a:xfrm>
            <a:off x="6215182" y="6206014"/>
            <a:ext cx="468511" cy="468511"/>
          </a:xfrm>
          <a:prstGeom prst="roundRect">
            <a:avLst>
              <a:gd name="adj" fmla="val 18669"/>
            </a:avLst>
          </a:prstGeom>
          <a:solidFill>
            <a:srgbClr val="F7EDD4"/>
          </a:solidFill>
          <a:ln w="7620">
            <a:solidFill>
              <a:srgbClr val="DDD3BA"/>
            </a:solidFill>
            <a:prstDash val="solid"/>
          </a:ln>
        </p:spPr>
      </p:sp>
      <p:sp>
        <p:nvSpPr>
          <p:cNvPr id="13" name="Text 10"/>
          <p:cNvSpPr/>
          <p:nvPr/>
        </p:nvSpPr>
        <p:spPr>
          <a:xfrm>
            <a:off x="6353175" y="6284000"/>
            <a:ext cx="192405" cy="312420"/>
          </a:xfrm>
          <a:prstGeom prst="rect">
            <a:avLst/>
          </a:prstGeom>
          <a:noFill/>
          <a:ln/>
        </p:spPr>
        <p:txBody>
          <a:bodyPr wrap="none" lIns="0" tIns="0" rIns="0" bIns="0" rtlCol="0" anchor="t"/>
          <a:lstStyle/>
          <a:p>
            <a:pPr algn="ctr" indent="0" marL="0">
              <a:lnSpc>
                <a:spcPts val="2450"/>
              </a:lnSpc>
              <a:buNone/>
            </a:pPr>
            <a:r>
              <a:rPr lang="en-US" sz="2450" dirty="0">
                <a:solidFill>
                  <a:srgbClr val="454240"/>
                </a:solidFill>
                <a:latin typeface="Libre Baskerville" pitchFamily="34" charset="0"/>
                <a:ea typeface="Libre Baskerville" pitchFamily="34" charset="-122"/>
                <a:cs typeface="Libre Baskerville" pitchFamily="34" charset="-120"/>
              </a:rPr>
              <a:t>3</a:t>
            </a:r>
            <a:endParaRPr lang="en-US" sz="2450" dirty="0"/>
          </a:p>
        </p:txBody>
      </p:sp>
      <p:sp>
        <p:nvSpPr>
          <p:cNvPr id="14" name="Text 11"/>
          <p:cNvSpPr/>
          <p:nvPr/>
        </p:nvSpPr>
        <p:spPr>
          <a:xfrm>
            <a:off x="6891933" y="6206014"/>
            <a:ext cx="3022283" cy="325279"/>
          </a:xfrm>
          <a:prstGeom prst="rect">
            <a:avLst/>
          </a:prstGeom>
          <a:noFill/>
          <a:ln/>
        </p:spPr>
        <p:txBody>
          <a:bodyPr wrap="none" lIns="0" tIns="0" rIns="0" bIns="0" rtlCol="0" anchor="t"/>
          <a:lstStyle/>
          <a:p>
            <a:pPr indent="0" marL="0">
              <a:lnSpc>
                <a:spcPts val="2550"/>
              </a:lnSpc>
              <a:buNone/>
            </a:pPr>
            <a:r>
              <a:rPr lang="en-US" sz="2000" dirty="0">
                <a:solidFill>
                  <a:srgbClr val="454240"/>
                </a:solidFill>
                <a:latin typeface="Libre Baskerville" pitchFamily="34" charset="0"/>
                <a:ea typeface="Libre Baskerville" pitchFamily="34" charset="-122"/>
                <a:cs typeface="Libre Baskerville" pitchFamily="34" charset="-120"/>
              </a:rPr>
              <a:t>Quantum Interference</a:t>
            </a:r>
            <a:endParaRPr lang="en-US" sz="2000" dirty="0"/>
          </a:p>
        </p:txBody>
      </p:sp>
      <p:sp>
        <p:nvSpPr>
          <p:cNvPr id="15" name="Text 12"/>
          <p:cNvSpPr/>
          <p:nvPr/>
        </p:nvSpPr>
        <p:spPr>
          <a:xfrm>
            <a:off x="6891933" y="6656189"/>
            <a:ext cx="7009686" cy="666274"/>
          </a:xfrm>
          <a:prstGeom prst="rect">
            <a:avLst/>
          </a:prstGeom>
          <a:noFill/>
          <a:ln/>
        </p:spPr>
        <p:txBody>
          <a:bodyPr wrap="square" lIns="0" tIns="0" rIns="0" bIns="0" rtlCol="0" anchor="t"/>
          <a:lstStyle/>
          <a:p>
            <a:pPr indent="0" marL="0">
              <a:lnSpc>
                <a:spcPts val="2600"/>
              </a:lnSpc>
              <a:buNone/>
            </a:pPr>
            <a:r>
              <a:rPr lang="en-US" sz="1600" dirty="0">
                <a:solidFill>
                  <a:srgbClr val="454240"/>
                </a:solidFill>
                <a:latin typeface="DM Sans" pitchFamily="34" charset="0"/>
                <a:ea typeface="DM Sans" pitchFamily="34" charset="-122"/>
                <a:cs typeface="DM Sans" pitchFamily="34" charset="-120"/>
              </a:rPr>
              <a:t>Interference manipulates qubit states, amplifying correct solutions and canceling incorrect ones. It's crucial for quantum algorithm optimization.</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2485" y="669131"/>
            <a:ext cx="10101977" cy="743188"/>
          </a:xfrm>
          <a:prstGeom prst="rect">
            <a:avLst/>
          </a:prstGeom>
          <a:noFill/>
          <a:ln/>
        </p:spPr>
        <p:txBody>
          <a:bodyPr wrap="none" lIns="0" tIns="0" rIns="0" bIns="0" rtlCol="0" anchor="t"/>
          <a:lstStyle/>
          <a:p>
            <a:pPr indent="0" marL="0">
              <a:lnSpc>
                <a:spcPts val="5850"/>
              </a:lnSpc>
              <a:buNone/>
            </a:pPr>
            <a:r>
              <a:rPr lang="en-US" sz="4650" dirty="0">
                <a:solidFill>
                  <a:srgbClr val="5C4E3D"/>
                </a:solidFill>
                <a:latin typeface="Libre Baskerville" pitchFamily="34" charset="0"/>
                <a:ea typeface="Libre Baskerville" pitchFamily="34" charset="-122"/>
                <a:cs typeface="Libre Baskerville" pitchFamily="34" charset="-120"/>
              </a:rPr>
              <a:t>Benefits of Quantum Computing</a:t>
            </a:r>
            <a:endParaRPr lang="en-US" sz="4650" dirty="0"/>
          </a:p>
        </p:txBody>
      </p:sp>
      <p:sp>
        <p:nvSpPr>
          <p:cNvPr id="3" name="Shape 1"/>
          <p:cNvSpPr/>
          <p:nvPr/>
        </p:nvSpPr>
        <p:spPr>
          <a:xfrm>
            <a:off x="832485" y="1887974"/>
            <a:ext cx="6363891" cy="2527102"/>
          </a:xfrm>
          <a:prstGeom prst="roundRect">
            <a:avLst>
              <a:gd name="adj" fmla="val 3953"/>
            </a:avLst>
          </a:prstGeom>
          <a:solidFill>
            <a:srgbClr val="F7EDD4"/>
          </a:solidFill>
          <a:ln w="7620">
            <a:solidFill>
              <a:srgbClr val="DDD3BA"/>
            </a:solidFill>
            <a:prstDash val="solid"/>
          </a:ln>
        </p:spPr>
      </p:sp>
      <p:sp>
        <p:nvSpPr>
          <p:cNvPr id="4" name="Text 2"/>
          <p:cNvSpPr/>
          <p:nvPr/>
        </p:nvSpPr>
        <p:spPr>
          <a:xfrm>
            <a:off x="1077873" y="2133362"/>
            <a:ext cx="2973110" cy="371594"/>
          </a:xfrm>
          <a:prstGeom prst="rect">
            <a:avLst/>
          </a:prstGeom>
          <a:noFill/>
          <a:ln/>
        </p:spPr>
        <p:txBody>
          <a:bodyPr wrap="none" lIns="0" tIns="0" rIns="0" bIns="0" rtlCol="0" anchor="t"/>
          <a:lstStyle/>
          <a:p>
            <a:pPr indent="0" marL="0">
              <a:lnSpc>
                <a:spcPts val="2900"/>
              </a:lnSpc>
              <a:buNone/>
            </a:pPr>
            <a:r>
              <a:rPr lang="en-US" sz="2300" dirty="0">
                <a:solidFill>
                  <a:srgbClr val="454240"/>
                </a:solidFill>
                <a:latin typeface="Libre Baskerville" pitchFamily="34" charset="0"/>
                <a:ea typeface="Libre Baskerville" pitchFamily="34" charset="-122"/>
                <a:cs typeface="Libre Baskerville" pitchFamily="34" charset="-120"/>
              </a:rPr>
              <a:t>Exponential Speed</a:t>
            </a:r>
            <a:endParaRPr lang="en-US" sz="2300" dirty="0"/>
          </a:p>
        </p:txBody>
      </p:sp>
      <p:sp>
        <p:nvSpPr>
          <p:cNvPr id="5" name="Text 3"/>
          <p:cNvSpPr/>
          <p:nvPr/>
        </p:nvSpPr>
        <p:spPr>
          <a:xfrm>
            <a:off x="1077873" y="2647593"/>
            <a:ext cx="5873115" cy="1522095"/>
          </a:xfrm>
          <a:prstGeom prst="rect">
            <a:avLst/>
          </a:prstGeom>
          <a:noFill/>
          <a:ln/>
        </p:spPr>
        <p:txBody>
          <a:bodyPr wrap="square" lIns="0" tIns="0" rIns="0" bIns="0" rtlCol="0" anchor="t"/>
          <a:lstStyle/>
          <a:p>
            <a:pPr indent="0" marL="0">
              <a:lnSpc>
                <a:spcPts val="2950"/>
              </a:lnSpc>
              <a:buNone/>
            </a:pPr>
            <a:r>
              <a:rPr lang="en-US" sz="1850" dirty="0">
                <a:solidFill>
                  <a:srgbClr val="454240"/>
                </a:solidFill>
                <a:latin typeface="DM Sans" pitchFamily="34" charset="0"/>
                <a:ea typeface="DM Sans" pitchFamily="34" charset="-122"/>
                <a:cs typeface="DM Sans" pitchFamily="34" charset="-120"/>
              </a:rPr>
              <a:t>Quantum computers can solve certain problems exponentially faster than classical computers, revolutionizing fields like cryptography and drug discovery.</a:t>
            </a:r>
            <a:endParaRPr lang="en-US" sz="1850" dirty="0"/>
          </a:p>
        </p:txBody>
      </p:sp>
      <p:sp>
        <p:nvSpPr>
          <p:cNvPr id="6" name="Shape 4"/>
          <p:cNvSpPr/>
          <p:nvPr/>
        </p:nvSpPr>
        <p:spPr>
          <a:xfrm>
            <a:off x="7434143" y="1887974"/>
            <a:ext cx="6363891" cy="2527102"/>
          </a:xfrm>
          <a:prstGeom prst="roundRect">
            <a:avLst>
              <a:gd name="adj" fmla="val 3953"/>
            </a:avLst>
          </a:prstGeom>
          <a:solidFill>
            <a:srgbClr val="F7EDD4"/>
          </a:solidFill>
          <a:ln w="7620">
            <a:solidFill>
              <a:srgbClr val="DDD3BA"/>
            </a:solidFill>
            <a:prstDash val="solid"/>
          </a:ln>
        </p:spPr>
      </p:sp>
      <p:sp>
        <p:nvSpPr>
          <p:cNvPr id="7" name="Text 5"/>
          <p:cNvSpPr/>
          <p:nvPr/>
        </p:nvSpPr>
        <p:spPr>
          <a:xfrm>
            <a:off x="7679531" y="2133362"/>
            <a:ext cx="3152299" cy="371594"/>
          </a:xfrm>
          <a:prstGeom prst="rect">
            <a:avLst/>
          </a:prstGeom>
          <a:noFill/>
          <a:ln/>
        </p:spPr>
        <p:txBody>
          <a:bodyPr wrap="none" lIns="0" tIns="0" rIns="0" bIns="0" rtlCol="0" anchor="t"/>
          <a:lstStyle/>
          <a:p>
            <a:pPr indent="0" marL="0">
              <a:lnSpc>
                <a:spcPts val="2900"/>
              </a:lnSpc>
              <a:buNone/>
            </a:pPr>
            <a:r>
              <a:rPr lang="en-US" sz="2300" dirty="0">
                <a:solidFill>
                  <a:srgbClr val="454240"/>
                </a:solidFill>
                <a:latin typeface="Libre Baskerville" pitchFamily="34" charset="0"/>
                <a:ea typeface="Libre Baskerville" pitchFamily="34" charset="-122"/>
                <a:cs typeface="Libre Baskerville" pitchFamily="34" charset="-120"/>
              </a:rPr>
              <a:t>Improved Efficiency</a:t>
            </a:r>
            <a:endParaRPr lang="en-US" sz="2300" dirty="0"/>
          </a:p>
        </p:txBody>
      </p:sp>
      <p:sp>
        <p:nvSpPr>
          <p:cNvPr id="8" name="Text 6"/>
          <p:cNvSpPr/>
          <p:nvPr/>
        </p:nvSpPr>
        <p:spPr>
          <a:xfrm>
            <a:off x="7679531" y="2647593"/>
            <a:ext cx="5873115" cy="1141571"/>
          </a:xfrm>
          <a:prstGeom prst="rect">
            <a:avLst/>
          </a:prstGeom>
          <a:noFill/>
          <a:ln/>
        </p:spPr>
        <p:txBody>
          <a:bodyPr wrap="square" lIns="0" tIns="0" rIns="0" bIns="0" rtlCol="0" anchor="t"/>
          <a:lstStyle/>
          <a:p>
            <a:pPr indent="0" marL="0">
              <a:lnSpc>
                <a:spcPts val="2950"/>
              </a:lnSpc>
              <a:buNone/>
            </a:pPr>
            <a:r>
              <a:rPr lang="en-US" sz="1850" dirty="0">
                <a:solidFill>
                  <a:srgbClr val="454240"/>
                </a:solidFill>
                <a:latin typeface="DM Sans" pitchFamily="34" charset="0"/>
                <a:ea typeface="DM Sans" pitchFamily="34" charset="-122"/>
                <a:cs typeface="DM Sans" pitchFamily="34" charset="-120"/>
              </a:rPr>
              <a:t>Quantum algorithms can optimize complex problems, reducing energy consumption and improving resource utilization in various industries.</a:t>
            </a:r>
            <a:endParaRPr lang="en-US" sz="1850" dirty="0"/>
          </a:p>
        </p:txBody>
      </p:sp>
      <p:sp>
        <p:nvSpPr>
          <p:cNvPr id="9" name="Shape 7"/>
          <p:cNvSpPr/>
          <p:nvPr/>
        </p:nvSpPr>
        <p:spPr>
          <a:xfrm>
            <a:off x="832485" y="4652843"/>
            <a:ext cx="6363891" cy="2907625"/>
          </a:xfrm>
          <a:prstGeom prst="roundRect">
            <a:avLst>
              <a:gd name="adj" fmla="val 3436"/>
            </a:avLst>
          </a:prstGeom>
          <a:solidFill>
            <a:srgbClr val="F7EDD4"/>
          </a:solidFill>
          <a:ln w="7620">
            <a:solidFill>
              <a:srgbClr val="DDD3BA"/>
            </a:solidFill>
            <a:prstDash val="solid"/>
          </a:ln>
        </p:spPr>
      </p:sp>
      <p:sp>
        <p:nvSpPr>
          <p:cNvPr id="10" name="Text 8"/>
          <p:cNvSpPr/>
          <p:nvPr/>
        </p:nvSpPr>
        <p:spPr>
          <a:xfrm>
            <a:off x="1077873" y="4898231"/>
            <a:ext cx="3071693" cy="371594"/>
          </a:xfrm>
          <a:prstGeom prst="rect">
            <a:avLst/>
          </a:prstGeom>
          <a:noFill/>
          <a:ln/>
        </p:spPr>
        <p:txBody>
          <a:bodyPr wrap="none" lIns="0" tIns="0" rIns="0" bIns="0" rtlCol="0" anchor="t"/>
          <a:lstStyle/>
          <a:p>
            <a:pPr indent="0" marL="0">
              <a:lnSpc>
                <a:spcPts val="2900"/>
              </a:lnSpc>
              <a:buNone/>
            </a:pPr>
            <a:r>
              <a:rPr lang="en-US" sz="2300" dirty="0">
                <a:solidFill>
                  <a:srgbClr val="454240"/>
                </a:solidFill>
                <a:latin typeface="Libre Baskerville" pitchFamily="34" charset="0"/>
                <a:ea typeface="Libre Baskerville" pitchFamily="34" charset="-122"/>
                <a:cs typeface="Libre Baskerville" pitchFamily="34" charset="-120"/>
              </a:rPr>
              <a:t>Enhanced Modeling</a:t>
            </a:r>
            <a:endParaRPr lang="en-US" sz="2300" dirty="0"/>
          </a:p>
        </p:txBody>
      </p:sp>
      <p:sp>
        <p:nvSpPr>
          <p:cNvPr id="11" name="Text 9"/>
          <p:cNvSpPr/>
          <p:nvPr/>
        </p:nvSpPr>
        <p:spPr>
          <a:xfrm>
            <a:off x="1077873" y="5412462"/>
            <a:ext cx="5873115" cy="1902619"/>
          </a:xfrm>
          <a:prstGeom prst="rect">
            <a:avLst/>
          </a:prstGeom>
          <a:noFill/>
          <a:ln/>
        </p:spPr>
        <p:txBody>
          <a:bodyPr wrap="square" lIns="0" tIns="0" rIns="0" bIns="0" rtlCol="0" anchor="t"/>
          <a:lstStyle/>
          <a:p>
            <a:pPr indent="0" marL="0">
              <a:lnSpc>
                <a:spcPts val="2950"/>
              </a:lnSpc>
              <a:buNone/>
            </a:pPr>
            <a:r>
              <a:rPr lang="en-US" sz="1850" dirty="0">
                <a:solidFill>
                  <a:srgbClr val="454240"/>
                </a:solidFill>
                <a:latin typeface="DM Sans" pitchFamily="34" charset="0"/>
                <a:ea typeface="DM Sans" pitchFamily="34" charset="-122"/>
                <a:cs typeface="DM Sans" pitchFamily="34" charset="-120"/>
              </a:rPr>
              <a:t>The unique properties of quantum systems enable more accurate modeling of complex phenomena, such as molecular interactions, leading to breakthroughs in fields like material science and pharmaceuticals.</a:t>
            </a:r>
            <a:endParaRPr lang="en-US" sz="1850" dirty="0"/>
          </a:p>
        </p:txBody>
      </p:sp>
      <p:sp>
        <p:nvSpPr>
          <p:cNvPr id="12" name="Shape 10"/>
          <p:cNvSpPr/>
          <p:nvPr/>
        </p:nvSpPr>
        <p:spPr>
          <a:xfrm>
            <a:off x="7434143" y="4652843"/>
            <a:ext cx="6363891" cy="2907625"/>
          </a:xfrm>
          <a:prstGeom prst="roundRect">
            <a:avLst>
              <a:gd name="adj" fmla="val 3436"/>
            </a:avLst>
          </a:prstGeom>
          <a:solidFill>
            <a:srgbClr val="F7EDD4"/>
          </a:solidFill>
          <a:ln w="7620">
            <a:solidFill>
              <a:srgbClr val="DDD3BA"/>
            </a:solidFill>
            <a:prstDash val="solid"/>
          </a:ln>
        </p:spPr>
      </p:sp>
      <p:sp>
        <p:nvSpPr>
          <p:cNvPr id="13" name="Text 11"/>
          <p:cNvSpPr/>
          <p:nvPr/>
        </p:nvSpPr>
        <p:spPr>
          <a:xfrm>
            <a:off x="7679531" y="4898231"/>
            <a:ext cx="3278862" cy="371594"/>
          </a:xfrm>
          <a:prstGeom prst="rect">
            <a:avLst/>
          </a:prstGeom>
          <a:noFill/>
          <a:ln/>
        </p:spPr>
        <p:txBody>
          <a:bodyPr wrap="none" lIns="0" tIns="0" rIns="0" bIns="0" rtlCol="0" anchor="t"/>
          <a:lstStyle/>
          <a:p>
            <a:pPr indent="0" marL="0">
              <a:lnSpc>
                <a:spcPts val="2900"/>
              </a:lnSpc>
              <a:buNone/>
            </a:pPr>
            <a:r>
              <a:rPr lang="en-US" sz="2300" dirty="0">
                <a:solidFill>
                  <a:srgbClr val="454240"/>
                </a:solidFill>
                <a:latin typeface="Libre Baskerville" pitchFamily="34" charset="0"/>
                <a:ea typeface="Libre Baskerville" pitchFamily="34" charset="-122"/>
                <a:cs typeface="Libre Baskerville" pitchFamily="34" charset="-120"/>
              </a:rPr>
              <a:t>Unbreakable Security</a:t>
            </a:r>
            <a:endParaRPr lang="en-US" sz="2300" dirty="0"/>
          </a:p>
        </p:txBody>
      </p:sp>
      <p:sp>
        <p:nvSpPr>
          <p:cNvPr id="14" name="Text 12"/>
          <p:cNvSpPr/>
          <p:nvPr/>
        </p:nvSpPr>
        <p:spPr>
          <a:xfrm>
            <a:off x="7679531" y="5412462"/>
            <a:ext cx="5873115" cy="1141571"/>
          </a:xfrm>
          <a:prstGeom prst="rect">
            <a:avLst/>
          </a:prstGeom>
          <a:noFill/>
          <a:ln/>
        </p:spPr>
        <p:txBody>
          <a:bodyPr wrap="square" lIns="0" tIns="0" rIns="0" bIns="0" rtlCol="0" anchor="t"/>
          <a:lstStyle/>
          <a:p>
            <a:pPr indent="0" marL="0">
              <a:lnSpc>
                <a:spcPts val="2950"/>
              </a:lnSpc>
              <a:buNone/>
            </a:pPr>
            <a:r>
              <a:rPr lang="en-US" sz="1850" dirty="0">
                <a:solidFill>
                  <a:srgbClr val="454240"/>
                </a:solidFill>
                <a:latin typeface="DM Sans" pitchFamily="34" charset="0"/>
                <a:ea typeface="DM Sans" pitchFamily="34" charset="-122"/>
                <a:cs typeface="DM Sans" pitchFamily="34" charset="-120"/>
              </a:rPr>
              <a:t>Quantum computing can enable new forms of encryption that are virtually unbreakable, providing unprecedented data security and privacy protection.</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776526"/>
            <a:ext cx="12902327" cy="1543050"/>
          </a:xfrm>
          <a:prstGeom prst="rect">
            <a:avLst/>
          </a:prstGeom>
          <a:noFill/>
          <a:ln/>
        </p:spPr>
        <p:txBody>
          <a:bodyPr wrap="square" lIns="0" tIns="0" rIns="0" bIns="0" rtlCol="0" anchor="t"/>
          <a:lstStyle/>
          <a:p>
            <a:pPr indent="0" marL="0">
              <a:lnSpc>
                <a:spcPts val="6050"/>
              </a:lnSpc>
              <a:buNone/>
            </a:pPr>
            <a:r>
              <a:rPr lang="en-US" sz="4850" dirty="0">
                <a:solidFill>
                  <a:srgbClr val="5C4E3D"/>
                </a:solidFill>
                <a:latin typeface="Libre Baskerville" pitchFamily="34" charset="0"/>
                <a:ea typeface="Libre Baskerville" pitchFamily="34" charset="-122"/>
                <a:cs typeface="Libre Baskerville" pitchFamily="34" charset="-120"/>
              </a:rPr>
              <a:t>Real-Time Applications in Drug Discovery and Development</a:t>
            </a:r>
            <a:endParaRPr lang="en-US" sz="4850" dirty="0"/>
          </a:p>
        </p:txBody>
      </p:sp>
      <p:sp>
        <p:nvSpPr>
          <p:cNvPr id="3" name="Text 1"/>
          <p:cNvSpPr/>
          <p:nvPr/>
        </p:nvSpPr>
        <p:spPr>
          <a:xfrm>
            <a:off x="864037" y="2912031"/>
            <a:ext cx="6150054" cy="2765346"/>
          </a:xfrm>
          <a:prstGeom prst="rect">
            <a:avLst/>
          </a:prstGeom>
          <a:noFill/>
          <a:ln/>
        </p:spPr>
        <p:txBody>
          <a:bodyPr wrap="square" lIns="0" tIns="0" rIns="0" bIns="0" rtlCol="0" anchor="t"/>
          <a:lstStyle/>
          <a:p>
            <a:pPr indent="0" marL="0">
              <a:lnSpc>
                <a:spcPts val="3100"/>
              </a:lnSpc>
              <a:buNone/>
            </a:pPr>
            <a:r>
              <a:rPr lang="en-US" sz="1900" dirty="0">
                <a:solidFill>
                  <a:srgbClr val="454240"/>
                </a:solidFill>
                <a:latin typeface="DM Sans" pitchFamily="34" charset="0"/>
                <a:ea typeface="DM Sans" pitchFamily="34" charset="-122"/>
                <a:cs typeface="DM Sans" pitchFamily="34" charset="-120"/>
              </a:rPr>
              <a:t>Quantum computing offers promising advancements in drug discovery by improving the accuracy and efficiency of molecular simulations. Unlike classical computers, which struggle with simulating large, complex molecules, quantum computers can handle these tasks with greater precision. This could lead to faster, more targeted drug development processes.</a:t>
            </a:r>
            <a:endParaRPr lang="en-US" sz="1900" dirty="0"/>
          </a:p>
        </p:txBody>
      </p:sp>
      <p:pic>
        <p:nvPicPr>
          <p:cNvPr id="4" name="Image 0" descr="preencoded.png">    </p:cNvPr>
          <p:cNvPicPr>
            <a:picLocks noChangeAspect="1"/>
          </p:cNvPicPr>
          <p:nvPr/>
        </p:nvPicPr>
        <p:blipFill>
          <a:blip r:embed="rId1"/>
          <a:stretch>
            <a:fillRect/>
          </a:stretch>
        </p:blipFill>
        <p:spPr>
          <a:xfrm>
            <a:off x="7623929" y="2967514"/>
            <a:ext cx="6150054" cy="420790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1807964"/>
            <a:ext cx="11664910" cy="771525"/>
          </a:xfrm>
          <a:prstGeom prst="rect">
            <a:avLst/>
          </a:prstGeom>
          <a:noFill/>
          <a:ln/>
        </p:spPr>
        <p:txBody>
          <a:bodyPr wrap="none" lIns="0" tIns="0" rIns="0" bIns="0" rtlCol="0" anchor="t"/>
          <a:lstStyle/>
          <a:p>
            <a:pPr indent="0" marL="0">
              <a:lnSpc>
                <a:spcPts val="6050"/>
              </a:lnSpc>
              <a:buNone/>
            </a:pPr>
            <a:r>
              <a:rPr lang="en-US" sz="4850" dirty="0">
                <a:solidFill>
                  <a:srgbClr val="5C4E3D"/>
                </a:solidFill>
                <a:latin typeface="Libre Baskerville" pitchFamily="34" charset="0"/>
                <a:ea typeface="Libre Baskerville" pitchFamily="34" charset="-122"/>
                <a:cs typeface="Libre Baskerville" pitchFamily="34" charset="-120"/>
              </a:rPr>
              <a:t>Molecular Simulation Advancements</a:t>
            </a:r>
            <a:endParaRPr lang="en-US" sz="4850" dirty="0"/>
          </a:p>
        </p:txBody>
      </p:sp>
      <p:sp>
        <p:nvSpPr>
          <p:cNvPr id="3" name="Text 1"/>
          <p:cNvSpPr/>
          <p:nvPr/>
        </p:nvSpPr>
        <p:spPr>
          <a:xfrm>
            <a:off x="864037" y="3196590"/>
            <a:ext cx="3259574" cy="385763"/>
          </a:xfrm>
          <a:prstGeom prst="rect">
            <a:avLst/>
          </a:prstGeom>
          <a:noFill/>
          <a:ln/>
        </p:spPr>
        <p:txBody>
          <a:bodyPr wrap="none" lIns="0" tIns="0" rIns="0" bIns="0" rtlCol="0" anchor="t"/>
          <a:lstStyle/>
          <a:p>
            <a:pPr indent="0" marL="0">
              <a:lnSpc>
                <a:spcPts val="3000"/>
              </a:lnSpc>
              <a:buNone/>
            </a:pPr>
            <a:r>
              <a:rPr lang="en-US" sz="2400" dirty="0">
                <a:solidFill>
                  <a:srgbClr val="5C4E3D"/>
                </a:solidFill>
                <a:latin typeface="Libre Baskerville" pitchFamily="34" charset="0"/>
                <a:ea typeface="Libre Baskerville" pitchFamily="34" charset="-122"/>
                <a:cs typeface="Libre Baskerville" pitchFamily="34" charset="-120"/>
              </a:rPr>
              <a:t>Classical Limitations</a:t>
            </a:r>
            <a:endParaRPr lang="en-US" sz="2400" dirty="0"/>
          </a:p>
        </p:txBody>
      </p:sp>
      <p:sp>
        <p:nvSpPr>
          <p:cNvPr id="4" name="Text 2"/>
          <p:cNvSpPr/>
          <p:nvPr/>
        </p:nvSpPr>
        <p:spPr>
          <a:xfrm>
            <a:off x="864037" y="3829169"/>
            <a:ext cx="3898821" cy="1975247"/>
          </a:xfrm>
          <a:prstGeom prst="rect">
            <a:avLst/>
          </a:prstGeom>
          <a:noFill/>
          <a:ln/>
        </p:spPr>
        <p:txBody>
          <a:bodyPr wrap="square" lIns="0" tIns="0" rIns="0" bIns="0" rtlCol="0" anchor="t"/>
          <a:lstStyle/>
          <a:p>
            <a:pPr indent="0" marL="0">
              <a:lnSpc>
                <a:spcPts val="3100"/>
              </a:lnSpc>
              <a:buNone/>
            </a:pPr>
            <a:r>
              <a:rPr lang="en-US" sz="1900" dirty="0">
                <a:solidFill>
                  <a:srgbClr val="454240"/>
                </a:solidFill>
                <a:latin typeface="DM Sans" pitchFamily="34" charset="0"/>
                <a:ea typeface="DM Sans" pitchFamily="34" charset="-122"/>
                <a:cs typeface="DM Sans" pitchFamily="34" charset="-120"/>
              </a:rPr>
              <a:t>Classical computers struggle with precise molecular simulations. They often produce approximations, limiting accuracy in drug design.</a:t>
            </a:r>
            <a:endParaRPr lang="en-US" sz="1900" dirty="0"/>
          </a:p>
        </p:txBody>
      </p:sp>
      <p:sp>
        <p:nvSpPr>
          <p:cNvPr id="5" name="Text 3"/>
          <p:cNvSpPr/>
          <p:nvPr/>
        </p:nvSpPr>
        <p:spPr>
          <a:xfrm>
            <a:off x="5372695" y="3196590"/>
            <a:ext cx="3270052" cy="385763"/>
          </a:xfrm>
          <a:prstGeom prst="rect">
            <a:avLst/>
          </a:prstGeom>
          <a:noFill/>
          <a:ln/>
        </p:spPr>
        <p:txBody>
          <a:bodyPr wrap="none" lIns="0" tIns="0" rIns="0" bIns="0" rtlCol="0" anchor="t"/>
          <a:lstStyle/>
          <a:p>
            <a:pPr indent="0" marL="0">
              <a:lnSpc>
                <a:spcPts val="3000"/>
              </a:lnSpc>
              <a:buNone/>
            </a:pPr>
            <a:r>
              <a:rPr lang="en-US" sz="2400" dirty="0">
                <a:solidFill>
                  <a:srgbClr val="5C4E3D"/>
                </a:solidFill>
                <a:latin typeface="Libre Baskerville" pitchFamily="34" charset="0"/>
                <a:ea typeface="Libre Baskerville" pitchFamily="34" charset="-122"/>
                <a:cs typeface="Libre Baskerville" pitchFamily="34" charset="-120"/>
              </a:rPr>
              <a:t>Quantum Advantage</a:t>
            </a:r>
            <a:endParaRPr lang="en-US" sz="2400" dirty="0"/>
          </a:p>
        </p:txBody>
      </p:sp>
      <p:sp>
        <p:nvSpPr>
          <p:cNvPr id="6" name="Text 4"/>
          <p:cNvSpPr/>
          <p:nvPr/>
        </p:nvSpPr>
        <p:spPr>
          <a:xfrm>
            <a:off x="5372695" y="3829169"/>
            <a:ext cx="3898821" cy="2370296"/>
          </a:xfrm>
          <a:prstGeom prst="rect">
            <a:avLst/>
          </a:prstGeom>
          <a:noFill/>
          <a:ln/>
        </p:spPr>
        <p:txBody>
          <a:bodyPr wrap="square" lIns="0" tIns="0" rIns="0" bIns="0" rtlCol="0" anchor="t"/>
          <a:lstStyle/>
          <a:p>
            <a:pPr indent="0" marL="0">
              <a:lnSpc>
                <a:spcPts val="3100"/>
              </a:lnSpc>
              <a:buNone/>
            </a:pPr>
            <a:r>
              <a:rPr lang="en-US" sz="1900" dirty="0">
                <a:solidFill>
                  <a:srgbClr val="454240"/>
                </a:solidFill>
                <a:latin typeface="DM Sans" pitchFamily="34" charset="0"/>
                <a:ea typeface="DM Sans" pitchFamily="34" charset="-122"/>
                <a:cs typeface="DM Sans" pitchFamily="34" charset="-120"/>
              </a:rPr>
              <a:t>Quantum computers model electron interactions accurately. They can simulate complex molecules with unprecedented precision, enhancing drug efficacy predictions.</a:t>
            </a:r>
            <a:endParaRPr lang="en-US" sz="1900" dirty="0"/>
          </a:p>
        </p:txBody>
      </p:sp>
      <p:sp>
        <p:nvSpPr>
          <p:cNvPr id="7" name="Text 5"/>
          <p:cNvSpPr/>
          <p:nvPr/>
        </p:nvSpPr>
        <p:spPr>
          <a:xfrm>
            <a:off x="9881354" y="3196590"/>
            <a:ext cx="3086100" cy="385763"/>
          </a:xfrm>
          <a:prstGeom prst="rect">
            <a:avLst/>
          </a:prstGeom>
          <a:noFill/>
          <a:ln/>
        </p:spPr>
        <p:txBody>
          <a:bodyPr wrap="none" lIns="0" tIns="0" rIns="0" bIns="0" rtlCol="0" anchor="t"/>
          <a:lstStyle/>
          <a:p>
            <a:pPr indent="0" marL="0">
              <a:lnSpc>
                <a:spcPts val="3000"/>
              </a:lnSpc>
              <a:buNone/>
            </a:pPr>
            <a:r>
              <a:rPr lang="en-US" sz="2400" dirty="0">
                <a:solidFill>
                  <a:srgbClr val="5C4E3D"/>
                </a:solidFill>
                <a:latin typeface="Libre Baskerville" pitchFamily="34" charset="0"/>
                <a:ea typeface="Libre Baskerville" pitchFamily="34" charset="-122"/>
                <a:cs typeface="Libre Baskerville" pitchFamily="34" charset="-120"/>
              </a:rPr>
              <a:t>Future Potential</a:t>
            </a:r>
            <a:endParaRPr lang="en-US" sz="2400" dirty="0"/>
          </a:p>
        </p:txBody>
      </p:sp>
      <p:sp>
        <p:nvSpPr>
          <p:cNvPr id="8" name="Text 6"/>
          <p:cNvSpPr/>
          <p:nvPr/>
        </p:nvSpPr>
        <p:spPr>
          <a:xfrm>
            <a:off x="9881354" y="3829169"/>
            <a:ext cx="3898821" cy="1975247"/>
          </a:xfrm>
          <a:prstGeom prst="rect">
            <a:avLst/>
          </a:prstGeom>
          <a:noFill/>
          <a:ln/>
        </p:spPr>
        <p:txBody>
          <a:bodyPr wrap="square" lIns="0" tIns="0" rIns="0" bIns="0" rtlCol="0" anchor="t"/>
          <a:lstStyle/>
          <a:p>
            <a:pPr indent="0" marL="0">
              <a:lnSpc>
                <a:spcPts val="3100"/>
              </a:lnSpc>
              <a:buNone/>
            </a:pPr>
            <a:r>
              <a:rPr lang="en-US" sz="1900" dirty="0">
                <a:solidFill>
                  <a:srgbClr val="454240"/>
                </a:solidFill>
                <a:latin typeface="DM Sans" pitchFamily="34" charset="0"/>
                <a:ea typeface="DM Sans" pitchFamily="34" charset="-122"/>
                <a:cs typeface="DM Sans" pitchFamily="34" charset="-120"/>
              </a:rPr>
              <a:t>As quantum technology advances, simulations will become more sophisticated. This could lead to breakthroughs in treating complex diseases.</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7203" y="719852"/>
            <a:ext cx="7722394" cy="1269444"/>
          </a:xfrm>
          <a:prstGeom prst="rect">
            <a:avLst/>
          </a:prstGeom>
          <a:noFill/>
          <a:ln/>
        </p:spPr>
        <p:txBody>
          <a:bodyPr wrap="square" lIns="0" tIns="0" rIns="0" bIns="0" rtlCol="0" anchor="t"/>
          <a:lstStyle/>
          <a:p>
            <a:pPr indent="0" marL="0">
              <a:lnSpc>
                <a:spcPts val="4950"/>
              </a:lnSpc>
              <a:buNone/>
            </a:pPr>
            <a:r>
              <a:rPr lang="en-US" sz="3950" dirty="0">
                <a:solidFill>
                  <a:srgbClr val="5C4E3D"/>
                </a:solidFill>
                <a:latin typeface="Libre Baskerville" pitchFamily="34" charset="0"/>
                <a:ea typeface="Libre Baskerville" pitchFamily="34" charset="-122"/>
                <a:cs typeface="Libre Baskerville" pitchFamily="34" charset="-120"/>
              </a:rPr>
              <a:t>Optimization of Chemical Reactions</a:t>
            </a:r>
            <a:endParaRPr lang="en-US" sz="3950" dirty="0"/>
          </a:p>
        </p:txBody>
      </p:sp>
      <p:sp>
        <p:nvSpPr>
          <p:cNvPr id="4" name="Shape 1"/>
          <p:cNvSpPr/>
          <p:nvPr/>
        </p:nvSpPr>
        <p:spPr>
          <a:xfrm>
            <a:off x="6490335" y="2293858"/>
            <a:ext cx="22860" cy="5215771"/>
          </a:xfrm>
          <a:prstGeom prst="roundRect">
            <a:avLst>
              <a:gd name="adj" fmla="val 373184"/>
            </a:avLst>
          </a:prstGeom>
          <a:solidFill>
            <a:srgbClr val="DDD3BA"/>
          </a:solidFill>
          <a:ln/>
        </p:spPr>
      </p:sp>
      <p:sp>
        <p:nvSpPr>
          <p:cNvPr id="5" name="Shape 2"/>
          <p:cNvSpPr/>
          <p:nvPr/>
        </p:nvSpPr>
        <p:spPr>
          <a:xfrm>
            <a:off x="6707386" y="2739390"/>
            <a:ext cx="710803" cy="22860"/>
          </a:xfrm>
          <a:prstGeom prst="roundRect">
            <a:avLst>
              <a:gd name="adj" fmla="val 373184"/>
            </a:avLst>
          </a:prstGeom>
          <a:solidFill>
            <a:srgbClr val="DDD3BA"/>
          </a:solidFill>
          <a:ln/>
        </p:spPr>
      </p:sp>
      <p:sp>
        <p:nvSpPr>
          <p:cNvPr id="6" name="Shape 3"/>
          <p:cNvSpPr/>
          <p:nvPr/>
        </p:nvSpPr>
        <p:spPr>
          <a:xfrm>
            <a:off x="6273284" y="2522339"/>
            <a:ext cx="456962" cy="456962"/>
          </a:xfrm>
          <a:prstGeom prst="roundRect">
            <a:avLst>
              <a:gd name="adj" fmla="val 18669"/>
            </a:avLst>
          </a:prstGeom>
          <a:solidFill>
            <a:srgbClr val="F7EDD4"/>
          </a:solidFill>
          <a:ln w="7620">
            <a:solidFill>
              <a:srgbClr val="DDD3BA"/>
            </a:solidFill>
            <a:prstDash val="solid"/>
          </a:ln>
        </p:spPr>
      </p:sp>
      <p:sp>
        <p:nvSpPr>
          <p:cNvPr id="7" name="Text 4"/>
          <p:cNvSpPr/>
          <p:nvPr/>
        </p:nvSpPr>
        <p:spPr>
          <a:xfrm>
            <a:off x="6433780" y="2598420"/>
            <a:ext cx="135850" cy="304681"/>
          </a:xfrm>
          <a:prstGeom prst="rect">
            <a:avLst/>
          </a:prstGeom>
          <a:noFill/>
          <a:ln/>
        </p:spPr>
        <p:txBody>
          <a:bodyPr wrap="none" lIns="0" tIns="0" rIns="0" bIns="0" rtlCol="0" anchor="t"/>
          <a:lstStyle/>
          <a:p>
            <a:pPr algn="ctr" indent="0" marL="0">
              <a:lnSpc>
                <a:spcPts val="2350"/>
              </a:lnSpc>
              <a:buNone/>
            </a:pPr>
            <a:r>
              <a:rPr lang="en-US" sz="2350" dirty="0">
                <a:solidFill>
                  <a:srgbClr val="454240"/>
                </a:solidFill>
                <a:latin typeface="Libre Baskerville" pitchFamily="34" charset="0"/>
                <a:ea typeface="Libre Baskerville" pitchFamily="34" charset="-122"/>
                <a:cs typeface="Libre Baskerville" pitchFamily="34" charset="-120"/>
              </a:rPr>
              <a:t>1</a:t>
            </a:r>
            <a:endParaRPr lang="en-US" sz="2350" dirty="0"/>
          </a:p>
        </p:txBody>
      </p:sp>
      <p:sp>
        <p:nvSpPr>
          <p:cNvPr id="8" name="Text 5"/>
          <p:cNvSpPr/>
          <p:nvPr/>
        </p:nvSpPr>
        <p:spPr>
          <a:xfrm>
            <a:off x="7618809" y="2496860"/>
            <a:ext cx="3428405" cy="317302"/>
          </a:xfrm>
          <a:prstGeom prst="rect">
            <a:avLst/>
          </a:prstGeom>
          <a:noFill/>
          <a:ln/>
        </p:spPr>
        <p:txBody>
          <a:bodyPr wrap="none" lIns="0" tIns="0" rIns="0" bIns="0" rtlCol="0" anchor="t"/>
          <a:lstStyle/>
          <a:p>
            <a:pPr algn="l" indent="0" marL="0">
              <a:lnSpc>
                <a:spcPts val="2450"/>
              </a:lnSpc>
              <a:buNone/>
            </a:pPr>
            <a:r>
              <a:rPr lang="en-US" sz="1950" dirty="0">
                <a:solidFill>
                  <a:srgbClr val="454240"/>
                </a:solidFill>
                <a:latin typeface="Libre Baskerville" pitchFamily="34" charset="0"/>
                <a:ea typeface="Libre Baskerville" pitchFamily="34" charset="-122"/>
                <a:cs typeface="Libre Baskerville" pitchFamily="34" charset="-120"/>
              </a:rPr>
              <a:t>Reaction Pathway Analysis</a:t>
            </a:r>
            <a:endParaRPr lang="en-US" sz="1950" dirty="0"/>
          </a:p>
        </p:txBody>
      </p:sp>
      <p:sp>
        <p:nvSpPr>
          <p:cNvPr id="9" name="Text 6"/>
          <p:cNvSpPr/>
          <p:nvPr/>
        </p:nvSpPr>
        <p:spPr>
          <a:xfrm>
            <a:off x="7618809" y="2935962"/>
            <a:ext cx="6300788" cy="974765"/>
          </a:xfrm>
          <a:prstGeom prst="rect">
            <a:avLst/>
          </a:prstGeom>
          <a:noFill/>
          <a:ln/>
        </p:spPr>
        <p:txBody>
          <a:bodyPr wrap="square" lIns="0" tIns="0" rIns="0" bIns="0" rtlCol="0" anchor="t"/>
          <a:lstStyle/>
          <a:p>
            <a:pPr algn="l" indent="0" marL="0">
              <a:lnSpc>
                <a:spcPts val="2550"/>
              </a:lnSpc>
              <a:buNone/>
            </a:pPr>
            <a:r>
              <a:rPr lang="en-US" sz="1550" dirty="0">
                <a:solidFill>
                  <a:srgbClr val="454240"/>
                </a:solidFill>
                <a:latin typeface="DM Sans" pitchFamily="34" charset="0"/>
                <a:ea typeface="DM Sans" pitchFamily="34" charset="-122"/>
                <a:cs typeface="DM Sans" pitchFamily="34" charset="-120"/>
              </a:rPr>
              <a:t>Quantum algorithms identify optimal reaction pathways. They consider multiple variables simultaneously, improving synthesis efficiency.</a:t>
            </a:r>
            <a:endParaRPr lang="en-US" sz="1550" dirty="0"/>
          </a:p>
        </p:txBody>
      </p:sp>
      <p:sp>
        <p:nvSpPr>
          <p:cNvPr id="10" name="Shape 7"/>
          <p:cNvSpPr/>
          <p:nvPr/>
        </p:nvSpPr>
        <p:spPr>
          <a:xfrm>
            <a:off x="6707386" y="4762262"/>
            <a:ext cx="710803" cy="22860"/>
          </a:xfrm>
          <a:prstGeom prst="roundRect">
            <a:avLst>
              <a:gd name="adj" fmla="val 373184"/>
            </a:avLst>
          </a:prstGeom>
          <a:solidFill>
            <a:srgbClr val="DDD3BA"/>
          </a:solidFill>
          <a:ln/>
        </p:spPr>
      </p:sp>
      <p:sp>
        <p:nvSpPr>
          <p:cNvPr id="11" name="Shape 8"/>
          <p:cNvSpPr/>
          <p:nvPr/>
        </p:nvSpPr>
        <p:spPr>
          <a:xfrm>
            <a:off x="6273284" y="4545211"/>
            <a:ext cx="456962" cy="456962"/>
          </a:xfrm>
          <a:prstGeom prst="roundRect">
            <a:avLst>
              <a:gd name="adj" fmla="val 18669"/>
            </a:avLst>
          </a:prstGeom>
          <a:solidFill>
            <a:srgbClr val="F7EDD4"/>
          </a:solidFill>
          <a:ln w="7620">
            <a:solidFill>
              <a:srgbClr val="DDD3BA"/>
            </a:solidFill>
            <a:prstDash val="solid"/>
          </a:ln>
        </p:spPr>
      </p:sp>
      <p:sp>
        <p:nvSpPr>
          <p:cNvPr id="12" name="Text 9"/>
          <p:cNvSpPr/>
          <p:nvPr/>
        </p:nvSpPr>
        <p:spPr>
          <a:xfrm>
            <a:off x="6407944" y="4621292"/>
            <a:ext cx="187643" cy="304681"/>
          </a:xfrm>
          <a:prstGeom prst="rect">
            <a:avLst/>
          </a:prstGeom>
          <a:noFill/>
          <a:ln/>
        </p:spPr>
        <p:txBody>
          <a:bodyPr wrap="none" lIns="0" tIns="0" rIns="0" bIns="0" rtlCol="0" anchor="t"/>
          <a:lstStyle/>
          <a:p>
            <a:pPr algn="ctr" indent="0" marL="0">
              <a:lnSpc>
                <a:spcPts val="2350"/>
              </a:lnSpc>
              <a:buNone/>
            </a:pPr>
            <a:r>
              <a:rPr lang="en-US" sz="2350" dirty="0">
                <a:solidFill>
                  <a:srgbClr val="454240"/>
                </a:solidFill>
                <a:latin typeface="Libre Baskerville" pitchFamily="34" charset="0"/>
                <a:ea typeface="Libre Baskerville" pitchFamily="34" charset="-122"/>
                <a:cs typeface="Libre Baskerville" pitchFamily="34" charset="-120"/>
              </a:rPr>
              <a:t>2</a:t>
            </a:r>
            <a:endParaRPr lang="en-US" sz="2350" dirty="0"/>
          </a:p>
        </p:txBody>
      </p:sp>
      <p:sp>
        <p:nvSpPr>
          <p:cNvPr id="13" name="Text 10"/>
          <p:cNvSpPr/>
          <p:nvPr/>
        </p:nvSpPr>
        <p:spPr>
          <a:xfrm>
            <a:off x="7618809" y="4519732"/>
            <a:ext cx="2538889" cy="317302"/>
          </a:xfrm>
          <a:prstGeom prst="rect">
            <a:avLst/>
          </a:prstGeom>
          <a:noFill/>
          <a:ln/>
        </p:spPr>
        <p:txBody>
          <a:bodyPr wrap="none" lIns="0" tIns="0" rIns="0" bIns="0" rtlCol="0" anchor="t"/>
          <a:lstStyle/>
          <a:p>
            <a:pPr algn="l" indent="0" marL="0">
              <a:lnSpc>
                <a:spcPts val="2450"/>
              </a:lnSpc>
              <a:buNone/>
            </a:pPr>
            <a:r>
              <a:rPr lang="en-US" sz="1950" dirty="0">
                <a:solidFill>
                  <a:srgbClr val="454240"/>
                </a:solidFill>
                <a:latin typeface="Libre Baskerville" pitchFamily="34" charset="0"/>
                <a:ea typeface="Libre Baskerville" pitchFamily="34" charset="-122"/>
                <a:cs typeface="Libre Baskerville" pitchFamily="34" charset="-120"/>
              </a:rPr>
              <a:t>Catalyst Design</a:t>
            </a:r>
            <a:endParaRPr lang="en-US" sz="1950" dirty="0"/>
          </a:p>
        </p:txBody>
      </p:sp>
      <p:sp>
        <p:nvSpPr>
          <p:cNvPr id="14" name="Text 11"/>
          <p:cNvSpPr/>
          <p:nvPr/>
        </p:nvSpPr>
        <p:spPr>
          <a:xfrm>
            <a:off x="7618809" y="4958834"/>
            <a:ext cx="6300788" cy="649843"/>
          </a:xfrm>
          <a:prstGeom prst="rect">
            <a:avLst/>
          </a:prstGeom>
          <a:noFill/>
          <a:ln/>
        </p:spPr>
        <p:txBody>
          <a:bodyPr wrap="square" lIns="0" tIns="0" rIns="0" bIns="0" rtlCol="0" anchor="t"/>
          <a:lstStyle/>
          <a:p>
            <a:pPr algn="l" indent="0" marL="0">
              <a:lnSpc>
                <a:spcPts val="2550"/>
              </a:lnSpc>
              <a:buNone/>
            </a:pPr>
            <a:r>
              <a:rPr lang="en-US" sz="1550" dirty="0">
                <a:solidFill>
                  <a:srgbClr val="454240"/>
                </a:solidFill>
                <a:latin typeface="DM Sans" pitchFamily="34" charset="0"/>
                <a:ea typeface="DM Sans" pitchFamily="34" charset="-122"/>
                <a:cs typeface="DM Sans" pitchFamily="34" charset="-120"/>
              </a:rPr>
              <a:t>Quantum simulations enhance catalyst design. They predict catalyst performance, reducing experimental trial-and-error.</a:t>
            </a:r>
            <a:endParaRPr lang="en-US" sz="1550" dirty="0"/>
          </a:p>
        </p:txBody>
      </p:sp>
      <p:sp>
        <p:nvSpPr>
          <p:cNvPr id="15" name="Shape 12"/>
          <p:cNvSpPr/>
          <p:nvPr/>
        </p:nvSpPr>
        <p:spPr>
          <a:xfrm>
            <a:off x="6707386" y="6460212"/>
            <a:ext cx="710803" cy="22860"/>
          </a:xfrm>
          <a:prstGeom prst="roundRect">
            <a:avLst>
              <a:gd name="adj" fmla="val 373184"/>
            </a:avLst>
          </a:prstGeom>
          <a:solidFill>
            <a:srgbClr val="DDD3BA"/>
          </a:solidFill>
          <a:ln/>
        </p:spPr>
      </p:sp>
      <p:sp>
        <p:nvSpPr>
          <p:cNvPr id="16" name="Shape 13"/>
          <p:cNvSpPr/>
          <p:nvPr/>
        </p:nvSpPr>
        <p:spPr>
          <a:xfrm>
            <a:off x="6273284" y="6243161"/>
            <a:ext cx="456962" cy="456962"/>
          </a:xfrm>
          <a:prstGeom prst="roundRect">
            <a:avLst>
              <a:gd name="adj" fmla="val 18669"/>
            </a:avLst>
          </a:prstGeom>
          <a:solidFill>
            <a:srgbClr val="F7EDD4"/>
          </a:solidFill>
          <a:ln w="7620">
            <a:solidFill>
              <a:srgbClr val="DDD3BA"/>
            </a:solidFill>
            <a:prstDash val="solid"/>
          </a:ln>
        </p:spPr>
      </p:sp>
      <p:sp>
        <p:nvSpPr>
          <p:cNvPr id="17" name="Text 14"/>
          <p:cNvSpPr/>
          <p:nvPr/>
        </p:nvSpPr>
        <p:spPr>
          <a:xfrm>
            <a:off x="6407944" y="6319242"/>
            <a:ext cx="187643" cy="304681"/>
          </a:xfrm>
          <a:prstGeom prst="rect">
            <a:avLst/>
          </a:prstGeom>
          <a:noFill/>
          <a:ln/>
        </p:spPr>
        <p:txBody>
          <a:bodyPr wrap="none" lIns="0" tIns="0" rIns="0" bIns="0" rtlCol="0" anchor="t"/>
          <a:lstStyle/>
          <a:p>
            <a:pPr algn="ctr" indent="0" marL="0">
              <a:lnSpc>
                <a:spcPts val="2350"/>
              </a:lnSpc>
              <a:buNone/>
            </a:pPr>
            <a:r>
              <a:rPr lang="en-US" sz="2350" dirty="0">
                <a:solidFill>
                  <a:srgbClr val="454240"/>
                </a:solidFill>
                <a:latin typeface="Libre Baskerville" pitchFamily="34" charset="0"/>
                <a:ea typeface="Libre Baskerville" pitchFamily="34" charset="-122"/>
                <a:cs typeface="Libre Baskerville" pitchFamily="34" charset="-120"/>
              </a:rPr>
              <a:t>3</a:t>
            </a:r>
            <a:endParaRPr lang="en-US" sz="2350" dirty="0"/>
          </a:p>
        </p:txBody>
      </p:sp>
      <p:sp>
        <p:nvSpPr>
          <p:cNvPr id="18" name="Text 15"/>
          <p:cNvSpPr/>
          <p:nvPr/>
        </p:nvSpPr>
        <p:spPr>
          <a:xfrm>
            <a:off x="7618809" y="6217682"/>
            <a:ext cx="2538889" cy="317302"/>
          </a:xfrm>
          <a:prstGeom prst="rect">
            <a:avLst/>
          </a:prstGeom>
          <a:noFill/>
          <a:ln/>
        </p:spPr>
        <p:txBody>
          <a:bodyPr wrap="none" lIns="0" tIns="0" rIns="0" bIns="0" rtlCol="0" anchor="t"/>
          <a:lstStyle/>
          <a:p>
            <a:pPr algn="l" indent="0" marL="0">
              <a:lnSpc>
                <a:spcPts val="2450"/>
              </a:lnSpc>
              <a:buNone/>
            </a:pPr>
            <a:r>
              <a:rPr lang="en-US" sz="1950" dirty="0">
                <a:solidFill>
                  <a:srgbClr val="454240"/>
                </a:solidFill>
                <a:latin typeface="Libre Baskerville" pitchFamily="34" charset="0"/>
                <a:ea typeface="Libre Baskerville" pitchFamily="34" charset="-122"/>
                <a:cs typeface="Libre Baskerville" pitchFamily="34" charset="-120"/>
              </a:rPr>
              <a:t>Green Chemistry</a:t>
            </a:r>
            <a:endParaRPr lang="en-US" sz="1950" dirty="0"/>
          </a:p>
        </p:txBody>
      </p:sp>
      <p:sp>
        <p:nvSpPr>
          <p:cNvPr id="19" name="Text 16"/>
          <p:cNvSpPr/>
          <p:nvPr/>
        </p:nvSpPr>
        <p:spPr>
          <a:xfrm>
            <a:off x="7618809" y="6656784"/>
            <a:ext cx="6300788" cy="649843"/>
          </a:xfrm>
          <a:prstGeom prst="rect">
            <a:avLst/>
          </a:prstGeom>
          <a:noFill/>
          <a:ln/>
        </p:spPr>
        <p:txBody>
          <a:bodyPr wrap="square" lIns="0" tIns="0" rIns="0" bIns="0" rtlCol="0" anchor="t"/>
          <a:lstStyle/>
          <a:p>
            <a:pPr algn="l" indent="0" marL="0">
              <a:lnSpc>
                <a:spcPts val="2550"/>
              </a:lnSpc>
              <a:buNone/>
            </a:pPr>
            <a:r>
              <a:rPr lang="en-US" sz="1550" dirty="0">
                <a:solidFill>
                  <a:srgbClr val="454240"/>
                </a:solidFill>
                <a:latin typeface="DM Sans" pitchFamily="34" charset="0"/>
                <a:ea typeface="DM Sans" pitchFamily="34" charset="-122"/>
                <a:cs typeface="DM Sans" pitchFamily="34" charset="-120"/>
              </a:rPr>
              <a:t>Optimized processes reduce waste and energy consumption. This leads to more environmentally friendly drug production methods.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6254" y="727591"/>
            <a:ext cx="7664291" cy="1321118"/>
          </a:xfrm>
          <a:prstGeom prst="rect">
            <a:avLst/>
          </a:prstGeom>
          <a:noFill/>
          <a:ln/>
        </p:spPr>
        <p:txBody>
          <a:bodyPr wrap="square" lIns="0" tIns="0" rIns="0" bIns="0" rtlCol="0" anchor="t"/>
          <a:lstStyle/>
          <a:p>
            <a:pPr indent="0" marL="0">
              <a:lnSpc>
                <a:spcPts val="5200"/>
              </a:lnSpc>
              <a:buNone/>
            </a:pPr>
            <a:r>
              <a:rPr lang="en-US" sz="4150" dirty="0">
                <a:solidFill>
                  <a:srgbClr val="5C4E3D"/>
                </a:solidFill>
                <a:latin typeface="Libre Baskerville" pitchFamily="34" charset="0"/>
                <a:ea typeface="Libre Baskerville" pitchFamily="34" charset="-122"/>
                <a:cs typeface="Libre Baskerville" pitchFamily="34" charset="-120"/>
              </a:rPr>
              <a:t>Personalized Medicine Approach</a:t>
            </a:r>
            <a:endParaRPr lang="en-US" sz="4150" dirty="0"/>
          </a:p>
        </p:txBody>
      </p:sp>
      <p:sp>
        <p:nvSpPr>
          <p:cNvPr id="4" name="Shape 1"/>
          <p:cNvSpPr/>
          <p:nvPr/>
        </p:nvSpPr>
        <p:spPr>
          <a:xfrm>
            <a:off x="6226254" y="2365772"/>
            <a:ext cx="7664291" cy="1571149"/>
          </a:xfrm>
          <a:prstGeom prst="roundRect">
            <a:avLst>
              <a:gd name="adj" fmla="val 5651"/>
            </a:avLst>
          </a:prstGeom>
          <a:solidFill>
            <a:srgbClr val="F7EDD4"/>
          </a:solidFill>
          <a:ln w="7620">
            <a:solidFill>
              <a:srgbClr val="DDD3BA"/>
            </a:solidFill>
            <a:prstDash val="solid"/>
          </a:ln>
        </p:spPr>
      </p:sp>
      <p:sp>
        <p:nvSpPr>
          <p:cNvPr id="5" name="Text 2"/>
          <p:cNvSpPr/>
          <p:nvPr/>
        </p:nvSpPr>
        <p:spPr>
          <a:xfrm>
            <a:off x="6445210" y="2584728"/>
            <a:ext cx="2642235" cy="330160"/>
          </a:xfrm>
          <a:prstGeom prst="rect">
            <a:avLst/>
          </a:prstGeom>
          <a:noFill/>
          <a:ln/>
        </p:spPr>
        <p:txBody>
          <a:bodyPr wrap="none" lIns="0" tIns="0" rIns="0" bIns="0" rtlCol="0" anchor="t"/>
          <a:lstStyle/>
          <a:p>
            <a:pPr indent="0" marL="0">
              <a:lnSpc>
                <a:spcPts val="2600"/>
              </a:lnSpc>
              <a:buNone/>
            </a:pPr>
            <a:r>
              <a:rPr lang="en-US" sz="2050" dirty="0">
                <a:solidFill>
                  <a:srgbClr val="454240"/>
                </a:solidFill>
                <a:latin typeface="Libre Baskerville" pitchFamily="34" charset="0"/>
                <a:ea typeface="Libre Baskerville" pitchFamily="34" charset="-122"/>
                <a:cs typeface="Libre Baskerville" pitchFamily="34" charset="-120"/>
              </a:rPr>
              <a:t>Genetic Analysis</a:t>
            </a:r>
            <a:endParaRPr lang="en-US" sz="2050" dirty="0"/>
          </a:p>
        </p:txBody>
      </p:sp>
      <p:sp>
        <p:nvSpPr>
          <p:cNvPr id="6" name="Text 3"/>
          <p:cNvSpPr/>
          <p:nvPr/>
        </p:nvSpPr>
        <p:spPr>
          <a:xfrm>
            <a:off x="6445210" y="3041690"/>
            <a:ext cx="7226379" cy="676275"/>
          </a:xfrm>
          <a:prstGeom prst="rect">
            <a:avLst/>
          </a:prstGeom>
          <a:noFill/>
          <a:ln/>
        </p:spPr>
        <p:txBody>
          <a:bodyPr wrap="square" lIns="0" tIns="0" rIns="0" bIns="0" rtlCol="0" anchor="t"/>
          <a:lstStyle/>
          <a:p>
            <a:pPr indent="0" marL="0">
              <a:lnSpc>
                <a:spcPts val="2650"/>
              </a:lnSpc>
              <a:buNone/>
            </a:pPr>
            <a:r>
              <a:rPr lang="en-US" sz="1650" dirty="0">
                <a:solidFill>
                  <a:srgbClr val="454240"/>
                </a:solidFill>
                <a:latin typeface="DM Sans" pitchFamily="34" charset="0"/>
                <a:ea typeface="DM Sans" pitchFamily="34" charset="-122"/>
                <a:cs typeface="DM Sans" pitchFamily="34" charset="-120"/>
              </a:rPr>
              <a:t>Quantum computers process complex genomic data rapidly. They identify genetic markers associated with drug responses more efficiently.</a:t>
            </a:r>
            <a:endParaRPr lang="en-US" sz="1650" dirty="0"/>
          </a:p>
        </p:txBody>
      </p:sp>
      <p:sp>
        <p:nvSpPr>
          <p:cNvPr id="7" name="Shape 4"/>
          <p:cNvSpPr/>
          <p:nvPr/>
        </p:nvSpPr>
        <p:spPr>
          <a:xfrm>
            <a:off x="6226254" y="4148257"/>
            <a:ext cx="7664291" cy="1571149"/>
          </a:xfrm>
          <a:prstGeom prst="roundRect">
            <a:avLst>
              <a:gd name="adj" fmla="val 5651"/>
            </a:avLst>
          </a:prstGeom>
          <a:solidFill>
            <a:srgbClr val="F7EDD4"/>
          </a:solidFill>
          <a:ln w="7620">
            <a:solidFill>
              <a:srgbClr val="DDD3BA"/>
            </a:solidFill>
            <a:prstDash val="solid"/>
          </a:ln>
        </p:spPr>
      </p:sp>
      <p:sp>
        <p:nvSpPr>
          <p:cNvPr id="8" name="Text 5"/>
          <p:cNvSpPr/>
          <p:nvPr/>
        </p:nvSpPr>
        <p:spPr>
          <a:xfrm>
            <a:off x="6445210" y="4367213"/>
            <a:ext cx="3124676" cy="330160"/>
          </a:xfrm>
          <a:prstGeom prst="rect">
            <a:avLst/>
          </a:prstGeom>
          <a:noFill/>
          <a:ln/>
        </p:spPr>
        <p:txBody>
          <a:bodyPr wrap="none" lIns="0" tIns="0" rIns="0" bIns="0" rtlCol="0" anchor="t"/>
          <a:lstStyle/>
          <a:p>
            <a:pPr indent="0" marL="0">
              <a:lnSpc>
                <a:spcPts val="2600"/>
              </a:lnSpc>
              <a:buNone/>
            </a:pPr>
            <a:r>
              <a:rPr lang="en-US" sz="2050" dirty="0">
                <a:solidFill>
                  <a:srgbClr val="454240"/>
                </a:solidFill>
                <a:latin typeface="Libre Baskerville" pitchFamily="34" charset="0"/>
                <a:ea typeface="Libre Baskerville" pitchFamily="34" charset="-122"/>
                <a:cs typeface="Libre Baskerville" pitchFamily="34" charset="-120"/>
              </a:rPr>
              <a:t>Drug-Patient Matching</a:t>
            </a:r>
            <a:endParaRPr lang="en-US" sz="2050" dirty="0"/>
          </a:p>
        </p:txBody>
      </p:sp>
      <p:sp>
        <p:nvSpPr>
          <p:cNvPr id="9" name="Text 6"/>
          <p:cNvSpPr/>
          <p:nvPr/>
        </p:nvSpPr>
        <p:spPr>
          <a:xfrm>
            <a:off x="6445210" y="4824174"/>
            <a:ext cx="7226379" cy="676275"/>
          </a:xfrm>
          <a:prstGeom prst="rect">
            <a:avLst/>
          </a:prstGeom>
          <a:noFill/>
          <a:ln/>
        </p:spPr>
        <p:txBody>
          <a:bodyPr wrap="square" lIns="0" tIns="0" rIns="0" bIns="0" rtlCol="0" anchor="t"/>
          <a:lstStyle/>
          <a:p>
            <a:pPr indent="0" marL="0">
              <a:lnSpc>
                <a:spcPts val="2650"/>
              </a:lnSpc>
              <a:buNone/>
            </a:pPr>
            <a:r>
              <a:rPr lang="en-US" sz="1650" dirty="0">
                <a:solidFill>
                  <a:srgbClr val="454240"/>
                </a:solidFill>
                <a:latin typeface="DM Sans" pitchFamily="34" charset="0"/>
                <a:ea typeface="DM Sans" pitchFamily="34" charset="-122"/>
                <a:cs typeface="DM Sans" pitchFamily="34" charset="-120"/>
              </a:rPr>
              <a:t>Advanced algorithms predict drug efficacy for individual patients. This enables tailored treatment plans based on genetic profiles.</a:t>
            </a:r>
            <a:endParaRPr lang="en-US" sz="1650" dirty="0"/>
          </a:p>
        </p:txBody>
      </p:sp>
      <p:sp>
        <p:nvSpPr>
          <p:cNvPr id="10" name="Shape 7"/>
          <p:cNvSpPr/>
          <p:nvPr/>
        </p:nvSpPr>
        <p:spPr>
          <a:xfrm>
            <a:off x="6226254" y="5930741"/>
            <a:ext cx="7664291" cy="1571149"/>
          </a:xfrm>
          <a:prstGeom prst="roundRect">
            <a:avLst>
              <a:gd name="adj" fmla="val 5651"/>
            </a:avLst>
          </a:prstGeom>
          <a:solidFill>
            <a:srgbClr val="F7EDD4"/>
          </a:solidFill>
          <a:ln w="7620">
            <a:solidFill>
              <a:srgbClr val="DDD3BA"/>
            </a:solidFill>
            <a:prstDash val="solid"/>
          </a:ln>
        </p:spPr>
      </p:sp>
      <p:sp>
        <p:nvSpPr>
          <p:cNvPr id="11" name="Text 8"/>
          <p:cNvSpPr/>
          <p:nvPr/>
        </p:nvSpPr>
        <p:spPr>
          <a:xfrm>
            <a:off x="6445210" y="6149697"/>
            <a:ext cx="2950845" cy="330160"/>
          </a:xfrm>
          <a:prstGeom prst="rect">
            <a:avLst/>
          </a:prstGeom>
          <a:noFill/>
          <a:ln/>
        </p:spPr>
        <p:txBody>
          <a:bodyPr wrap="none" lIns="0" tIns="0" rIns="0" bIns="0" rtlCol="0" anchor="t"/>
          <a:lstStyle/>
          <a:p>
            <a:pPr indent="0" marL="0">
              <a:lnSpc>
                <a:spcPts val="2600"/>
              </a:lnSpc>
              <a:buNone/>
            </a:pPr>
            <a:r>
              <a:rPr lang="en-US" sz="2050" dirty="0">
                <a:solidFill>
                  <a:srgbClr val="454240"/>
                </a:solidFill>
                <a:latin typeface="Libre Baskerville" pitchFamily="34" charset="0"/>
                <a:ea typeface="Libre Baskerville" pitchFamily="34" charset="-122"/>
                <a:cs typeface="Libre Baskerville" pitchFamily="34" charset="-120"/>
              </a:rPr>
              <a:t>Side Effect Prediction</a:t>
            </a:r>
            <a:endParaRPr lang="en-US" sz="2050" dirty="0"/>
          </a:p>
        </p:txBody>
      </p:sp>
      <p:sp>
        <p:nvSpPr>
          <p:cNvPr id="12" name="Text 9"/>
          <p:cNvSpPr/>
          <p:nvPr/>
        </p:nvSpPr>
        <p:spPr>
          <a:xfrm>
            <a:off x="6445210" y="6606659"/>
            <a:ext cx="7226379" cy="676275"/>
          </a:xfrm>
          <a:prstGeom prst="rect">
            <a:avLst/>
          </a:prstGeom>
          <a:noFill/>
          <a:ln/>
        </p:spPr>
        <p:txBody>
          <a:bodyPr wrap="square" lIns="0" tIns="0" rIns="0" bIns="0" rtlCol="0" anchor="t"/>
          <a:lstStyle/>
          <a:p>
            <a:pPr indent="0" marL="0">
              <a:lnSpc>
                <a:spcPts val="2650"/>
              </a:lnSpc>
              <a:buNone/>
            </a:pPr>
            <a:r>
              <a:rPr lang="en-US" sz="1650" dirty="0">
                <a:solidFill>
                  <a:srgbClr val="454240"/>
                </a:solidFill>
                <a:latin typeface="DM Sans" pitchFamily="34" charset="0"/>
                <a:ea typeface="DM Sans" pitchFamily="34" charset="-122"/>
                <a:cs typeface="DM Sans" pitchFamily="34" charset="-120"/>
              </a:rPr>
              <a:t>Quantum simulations forecast potential side effects. They consider patient-specific factors, enhancing treatment safety.</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1611" y="779859"/>
            <a:ext cx="7673578" cy="1312783"/>
          </a:xfrm>
          <a:prstGeom prst="rect">
            <a:avLst/>
          </a:prstGeom>
          <a:noFill/>
          <a:ln/>
        </p:spPr>
        <p:txBody>
          <a:bodyPr wrap="square" lIns="0" tIns="0" rIns="0" bIns="0" rtlCol="0" anchor="t"/>
          <a:lstStyle/>
          <a:p>
            <a:pPr indent="0" marL="0">
              <a:lnSpc>
                <a:spcPts val="5150"/>
              </a:lnSpc>
              <a:buNone/>
            </a:pPr>
            <a:r>
              <a:rPr lang="en-US" sz="4100" dirty="0">
                <a:solidFill>
                  <a:srgbClr val="5C4E3D"/>
                </a:solidFill>
                <a:latin typeface="Libre Baskerville" pitchFamily="34" charset="0"/>
                <a:ea typeface="Libre Baskerville" pitchFamily="34" charset="-122"/>
                <a:cs typeface="Libre Baskerville" pitchFamily="34" charset="-120"/>
              </a:rPr>
              <a:t>Quantum-Classical Hybrid Approaches</a:t>
            </a:r>
            <a:endParaRPr lang="en-US" sz="4100" dirty="0"/>
          </a:p>
        </p:txBody>
      </p:sp>
      <p:pic>
        <p:nvPicPr>
          <p:cNvPr id="4" name="Image 1" descr="preencoded.png">    </p:cNvPr>
          <p:cNvPicPr>
            <a:picLocks noChangeAspect="1"/>
          </p:cNvPicPr>
          <p:nvPr/>
        </p:nvPicPr>
        <p:blipFill>
          <a:blip r:embed="rId2"/>
          <a:stretch>
            <a:fillRect/>
          </a:stretch>
        </p:blipFill>
        <p:spPr>
          <a:xfrm>
            <a:off x="6221611" y="2407682"/>
            <a:ext cx="1050369" cy="1680686"/>
          </a:xfrm>
          <a:prstGeom prst="rect">
            <a:avLst/>
          </a:prstGeom>
        </p:spPr>
      </p:pic>
      <p:sp>
        <p:nvSpPr>
          <p:cNvPr id="5" name="Text 1"/>
          <p:cNvSpPr/>
          <p:nvPr/>
        </p:nvSpPr>
        <p:spPr>
          <a:xfrm>
            <a:off x="7587020" y="2617708"/>
            <a:ext cx="2626043" cy="328255"/>
          </a:xfrm>
          <a:prstGeom prst="rect">
            <a:avLst/>
          </a:prstGeom>
          <a:noFill/>
          <a:ln/>
        </p:spPr>
        <p:txBody>
          <a:bodyPr wrap="none" lIns="0" tIns="0" rIns="0" bIns="0" rtlCol="0" anchor="t"/>
          <a:lstStyle/>
          <a:p>
            <a:pPr algn="l" indent="0" marL="0">
              <a:lnSpc>
                <a:spcPts val="2550"/>
              </a:lnSpc>
              <a:buNone/>
            </a:pPr>
            <a:r>
              <a:rPr lang="en-US" sz="2050" dirty="0">
                <a:solidFill>
                  <a:srgbClr val="454240"/>
                </a:solidFill>
                <a:latin typeface="Libre Baskerville" pitchFamily="34" charset="0"/>
                <a:ea typeface="Libre Baskerville" pitchFamily="34" charset="-122"/>
                <a:cs typeface="Libre Baskerville" pitchFamily="34" charset="-120"/>
              </a:rPr>
              <a:t>Data Preparation</a:t>
            </a:r>
            <a:endParaRPr lang="en-US" sz="2050" dirty="0"/>
          </a:p>
        </p:txBody>
      </p:sp>
      <p:sp>
        <p:nvSpPr>
          <p:cNvPr id="6" name="Text 2"/>
          <p:cNvSpPr/>
          <p:nvPr/>
        </p:nvSpPr>
        <p:spPr>
          <a:xfrm>
            <a:off x="7587020" y="3071932"/>
            <a:ext cx="6308169" cy="672465"/>
          </a:xfrm>
          <a:prstGeom prst="rect">
            <a:avLst/>
          </a:prstGeom>
          <a:noFill/>
          <a:ln/>
        </p:spPr>
        <p:txBody>
          <a:bodyPr wrap="square" lIns="0" tIns="0" rIns="0" bIns="0" rtlCol="0" anchor="t"/>
          <a:lstStyle/>
          <a:p>
            <a:pPr algn="l" indent="0" marL="0">
              <a:lnSpc>
                <a:spcPts val="2600"/>
              </a:lnSpc>
              <a:buNone/>
            </a:pPr>
            <a:r>
              <a:rPr lang="en-US" sz="1650" dirty="0">
                <a:solidFill>
                  <a:srgbClr val="454240"/>
                </a:solidFill>
                <a:latin typeface="DM Sans" pitchFamily="34" charset="0"/>
                <a:ea typeface="DM Sans" pitchFamily="34" charset="-122"/>
                <a:cs typeface="DM Sans" pitchFamily="34" charset="-120"/>
              </a:rPr>
              <a:t>Classical systems preprocess and format data. They prepare input for quantum algorithms efficiently.</a:t>
            </a:r>
            <a:endParaRPr lang="en-US" sz="1650" dirty="0"/>
          </a:p>
        </p:txBody>
      </p:sp>
      <p:pic>
        <p:nvPicPr>
          <p:cNvPr id="7" name="Image 2" descr="preencoded.png">    </p:cNvPr>
          <p:cNvPicPr>
            <a:picLocks noChangeAspect="1"/>
          </p:cNvPicPr>
          <p:nvPr/>
        </p:nvPicPr>
        <p:blipFill>
          <a:blip r:embed="rId3"/>
          <a:stretch>
            <a:fillRect/>
          </a:stretch>
        </p:blipFill>
        <p:spPr>
          <a:xfrm>
            <a:off x="6221611" y="4088368"/>
            <a:ext cx="1050369" cy="1680686"/>
          </a:xfrm>
          <a:prstGeom prst="rect">
            <a:avLst/>
          </a:prstGeom>
        </p:spPr>
      </p:pic>
      <p:sp>
        <p:nvSpPr>
          <p:cNvPr id="8" name="Text 3"/>
          <p:cNvSpPr/>
          <p:nvPr/>
        </p:nvSpPr>
        <p:spPr>
          <a:xfrm>
            <a:off x="7587020" y="4298394"/>
            <a:ext cx="2814995" cy="328255"/>
          </a:xfrm>
          <a:prstGeom prst="rect">
            <a:avLst/>
          </a:prstGeom>
          <a:noFill/>
          <a:ln/>
        </p:spPr>
        <p:txBody>
          <a:bodyPr wrap="none" lIns="0" tIns="0" rIns="0" bIns="0" rtlCol="0" anchor="t"/>
          <a:lstStyle/>
          <a:p>
            <a:pPr algn="l" indent="0" marL="0">
              <a:lnSpc>
                <a:spcPts val="2550"/>
              </a:lnSpc>
              <a:buNone/>
            </a:pPr>
            <a:r>
              <a:rPr lang="en-US" sz="2050" dirty="0">
                <a:solidFill>
                  <a:srgbClr val="454240"/>
                </a:solidFill>
                <a:latin typeface="Libre Baskerville" pitchFamily="34" charset="0"/>
                <a:ea typeface="Libre Baskerville" pitchFamily="34" charset="-122"/>
                <a:cs typeface="Libre Baskerville" pitchFamily="34" charset="-120"/>
              </a:rPr>
              <a:t>Quantum Processing</a:t>
            </a:r>
            <a:endParaRPr lang="en-US" sz="2050" dirty="0"/>
          </a:p>
        </p:txBody>
      </p:sp>
      <p:sp>
        <p:nvSpPr>
          <p:cNvPr id="9" name="Text 4"/>
          <p:cNvSpPr/>
          <p:nvPr/>
        </p:nvSpPr>
        <p:spPr>
          <a:xfrm>
            <a:off x="7587020" y="4752618"/>
            <a:ext cx="6308169" cy="672465"/>
          </a:xfrm>
          <a:prstGeom prst="rect">
            <a:avLst/>
          </a:prstGeom>
          <a:noFill/>
          <a:ln/>
        </p:spPr>
        <p:txBody>
          <a:bodyPr wrap="square" lIns="0" tIns="0" rIns="0" bIns="0" rtlCol="0" anchor="t"/>
          <a:lstStyle/>
          <a:p>
            <a:pPr algn="l" indent="0" marL="0">
              <a:lnSpc>
                <a:spcPts val="2600"/>
              </a:lnSpc>
              <a:buNone/>
            </a:pPr>
            <a:r>
              <a:rPr lang="en-US" sz="1650" dirty="0">
                <a:solidFill>
                  <a:srgbClr val="454240"/>
                </a:solidFill>
                <a:latin typeface="DM Sans" pitchFamily="34" charset="0"/>
                <a:ea typeface="DM Sans" pitchFamily="34" charset="-122"/>
                <a:cs typeface="DM Sans" pitchFamily="34" charset="-120"/>
              </a:rPr>
              <a:t>Quantum computers perform complex calculations. They tackle the most computationally intensive tasks in drug discovery.</a:t>
            </a:r>
            <a:endParaRPr lang="en-US" sz="1650" dirty="0"/>
          </a:p>
        </p:txBody>
      </p:sp>
      <p:pic>
        <p:nvPicPr>
          <p:cNvPr id="10" name="Image 3" descr="preencoded.png">    </p:cNvPr>
          <p:cNvPicPr>
            <a:picLocks noChangeAspect="1"/>
          </p:cNvPicPr>
          <p:nvPr/>
        </p:nvPicPr>
        <p:blipFill>
          <a:blip r:embed="rId4"/>
          <a:stretch>
            <a:fillRect/>
          </a:stretch>
        </p:blipFill>
        <p:spPr>
          <a:xfrm>
            <a:off x="6221611" y="5769054"/>
            <a:ext cx="1050369" cy="1680686"/>
          </a:xfrm>
          <a:prstGeom prst="rect">
            <a:avLst/>
          </a:prstGeom>
        </p:spPr>
      </p:pic>
      <p:sp>
        <p:nvSpPr>
          <p:cNvPr id="11" name="Text 5"/>
          <p:cNvSpPr/>
          <p:nvPr/>
        </p:nvSpPr>
        <p:spPr>
          <a:xfrm>
            <a:off x="7587020" y="5979081"/>
            <a:ext cx="2812256" cy="328255"/>
          </a:xfrm>
          <a:prstGeom prst="rect">
            <a:avLst/>
          </a:prstGeom>
          <a:noFill/>
          <a:ln/>
        </p:spPr>
        <p:txBody>
          <a:bodyPr wrap="none" lIns="0" tIns="0" rIns="0" bIns="0" rtlCol="0" anchor="t"/>
          <a:lstStyle/>
          <a:p>
            <a:pPr algn="l" indent="0" marL="0">
              <a:lnSpc>
                <a:spcPts val="2550"/>
              </a:lnSpc>
              <a:buNone/>
            </a:pPr>
            <a:r>
              <a:rPr lang="en-US" sz="2050" dirty="0">
                <a:solidFill>
                  <a:srgbClr val="454240"/>
                </a:solidFill>
                <a:latin typeface="Libre Baskerville" pitchFamily="34" charset="0"/>
                <a:ea typeface="Libre Baskerville" pitchFamily="34" charset="-122"/>
                <a:cs typeface="Libre Baskerville" pitchFamily="34" charset="-120"/>
              </a:rPr>
              <a:t>Result Interpretation</a:t>
            </a:r>
            <a:endParaRPr lang="en-US" sz="2050" dirty="0"/>
          </a:p>
        </p:txBody>
      </p:sp>
      <p:sp>
        <p:nvSpPr>
          <p:cNvPr id="12" name="Text 6"/>
          <p:cNvSpPr/>
          <p:nvPr/>
        </p:nvSpPr>
        <p:spPr>
          <a:xfrm>
            <a:off x="7587020" y="6433304"/>
            <a:ext cx="6308169" cy="672465"/>
          </a:xfrm>
          <a:prstGeom prst="rect">
            <a:avLst/>
          </a:prstGeom>
          <a:noFill/>
          <a:ln/>
        </p:spPr>
        <p:txBody>
          <a:bodyPr wrap="square" lIns="0" tIns="0" rIns="0" bIns="0" rtlCol="0" anchor="t"/>
          <a:lstStyle/>
          <a:p>
            <a:pPr algn="l" indent="0" marL="0">
              <a:lnSpc>
                <a:spcPts val="2600"/>
              </a:lnSpc>
              <a:buNone/>
            </a:pPr>
            <a:r>
              <a:rPr lang="en-US" sz="1650" dirty="0">
                <a:solidFill>
                  <a:srgbClr val="454240"/>
                </a:solidFill>
                <a:latin typeface="DM Sans" pitchFamily="34" charset="0"/>
                <a:ea typeface="DM Sans" pitchFamily="34" charset="-122"/>
                <a:cs typeface="DM Sans" pitchFamily="34" charset="-120"/>
              </a:rPr>
              <a:t>Classical systems analyze and interpret quantum outputs. They translate results into actionable insights for researchers.</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9624" y="1181219"/>
            <a:ext cx="7544752" cy="1427798"/>
          </a:xfrm>
          <a:prstGeom prst="rect">
            <a:avLst/>
          </a:prstGeom>
          <a:noFill/>
          <a:ln/>
        </p:spPr>
        <p:txBody>
          <a:bodyPr wrap="square" lIns="0" tIns="0" rIns="0" bIns="0" rtlCol="0" anchor="t"/>
          <a:lstStyle/>
          <a:p>
            <a:pPr indent="0" marL="0">
              <a:lnSpc>
                <a:spcPts val="5600"/>
              </a:lnSpc>
              <a:buNone/>
            </a:pPr>
            <a:r>
              <a:rPr lang="en-US" sz="4450" dirty="0">
                <a:solidFill>
                  <a:srgbClr val="5C4E3D"/>
                </a:solidFill>
                <a:latin typeface="Libre Baskerville" pitchFamily="34" charset="0"/>
                <a:ea typeface="Libre Baskerville" pitchFamily="34" charset="-122"/>
                <a:cs typeface="Libre Baskerville" pitchFamily="34" charset="-120"/>
              </a:rPr>
              <a:t>Challenges in Quantum Drug Discovery</a:t>
            </a:r>
            <a:endParaRPr lang="en-US" sz="4450" dirty="0"/>
          </a:p>
        </p:txBody>
      </p:sp>
      <p:sp>
        <p:nvSpPr>
          <p:cNvPr id="4" name="Shape 1"/>
          <p:cNvSpPr/>
          <p:nvPr/>
        </p:nvSpPr>
        <p:spPr>
          <a:xfrm>
            <a:off x="799624" y="2951678"/>
            <a:ext cx="7544752" cy="4096703"/>
          </a:xfrm>
          <a:prstGeom prst="roundRect">
            <a:avLst>
              <a:gd name="adj" fmla="val 2342"/>
            </a:avLst>
          </a:prstGeom>
          <a:noFill/>
          <a:ln w="7620">
            <a:solidFill>
              <a:srgbClr val="000000">
                <a:alpha val="8000"/>
              </a:srgbClr>
            </a:solidFill>
            <a:prstDash val="solid"/>
          </a:ln>
        </p:spPr>
      </p:sp>
      <p:sp>
        <p:nvSpPr>
          <p:cNvPr id="5" name="Shape 2"/>
          <p:cNvSpPr/>
          <p:nvPr/>
        </p:nvSpPr>
        <p:spPr>
          <a:xfrm>
            <a:off x="807244" y="2959298"/>
            <a:ext cx="7528679" cy="654844"/>
          </a:xfrm>
          <a:prstGeom prst="rect">
            <a:avLst/>
          </a:prstGeom>
          <a:solidFill>
            <a:srgbClr val="FFFFFF">
              <a:alpha val="4000"/>
            </a:srgbClr>
          </a:solidFill>
          <a:ln/>
        </p:spPr>
      </p:sp>
      <p:sp>
        <p:nvSpPr>
          <p:cNvPr id="6" name="Text 3"/>
          <p:cNvSpPr/>
          <p:nvPr/>
        </p:nvSpPr>
        <p:spPr>
          <a:xfrm>
            <a:off x="1036558" y="3103959"/>
            <a:ext cx="2048708" cy="365522"/>
          </a:xfrm>
          <a:prstGeom prst="rect">
            <a:avLst/>
          </a:prstGeom>
          <a:noFill/>
          <a:ln/>
        </p:spPr>
        <p:txBody>
          <a:bodyPr wrap="non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Challenge</a:t>
            </a:r>
            <a:endParaRPr lang="en-US" sz="1750" dirty="0"/>
          </a:p>
        </p:txBody>
      </p:sp>
      <p:sp>
        <p:nvSpPr>
          <p:cNvPr id="7" name="Text 4"/>
          <p:cNvSpPr/>
          <p:nvPr/>
        </p:nvSpPr>
        <p:spPr>
          <a:xfrm>
            <a:off x="3549610" y="3103959"/>
            <a:ext cx="2044898" cy="365522"/>
          </a:xfrm>
          <a:prstGeom prst="rect">
            <a:avLst/>
          </a:prstGeom>
          <a:noFill/>
          <a:ln/>
        </p:spPr>
        <p:txBody>
          <a:bodyPr wrap="non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Impact</a:t>
            </a:r>
            <a:endParaRPr lang="en-US" sz="1750" dirty="0"/>
          </a:p>
        </p:txBody>
      </p:sp>
      <p:sp>
        <p:nvSpPr>
          <p:cNvPr id="8" name="Text 5"/>
          <p:cNvSpPr/>
          <p:nvPr/>
        </p:nvSpPr>
        <p:spPr>
          <a:xfrm>
            <a:off x="6058853" y="3103959"/>
            <a:ext cx="2048708" cy="365522"/>
          </a:xfrm>
          <a:prstGeom prst="rect">
            <a:avLst/>
          </a:prstGeom>
          <a:noFill/>
          <a:ln/>
        </p:spPr>
        <p:txBody>
          <a:bodyPr wrap="non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Potential Solution</a:t>
            </a:r>
            <a:endParaRPr lang="en-US" sz="1750" dirty="0"/>
          </a:p>
        </p:txBody>
      </p:sp>
      <p:sp>
        <p:nvSpPr>
          <p:cNvPr id="9" name="Shape 6"/>
          <p:cNvSpPr/>
          <p:nvPr/>
        </p:nvSpPr>
        <p:spPr>
          <a:xfrm>
            <a:off x="807244" y="3614142"/>
            <a:ext cx="7528679" cy="1385888"/>
          </a:xfrm>
          <a:prstGeom prst="rect">
            <a:avLst/>
          </a:prstGeom>
          <a:solidFill>
            <a:srgbClr val="000000">
              <a:alpha val="4000"/>
            </a:srgbClr>
          </a:solidFill>
          <a:ln/>
        </p:spPr>
      </p:sp>
      <p:sp>
        <p:nvSpPr>
          <p:cNvPr id="10" name="Text 7"/>
          <p:cNvSpPr/>
          <p:nvPr/>
        </p:nvSpPr>
        <p:spPr>
          <a:xfrm>
            <a:off x="1036558" y="3758803"/>
            <a:ext cx="2048708" cy="731044"/>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Quantum Decoherence</a:t>
            </a:r>
            <a:endParaRPr lang="en-US" sz="1750" dirty="0"/>
          </a:p>
        </p:txBody>
      </p:sp>
      <p:sp>
        <p:nvSpPr>
          <p:cNvPr id="11" name="Text 8"/>
          <p:cNvSpPr/>
          <p:nvPr/>
        </p:nvSpPr>
        <p:spPr>
          <a:xfrm>
            <a:off x="3549610" y="3758803"/>
            <a:ext cx="2044898" cy="731044"/>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Limits computation time</a:t>
            </a:r>
            <a:endParaRPr lang="en-US" sz="1750" dirty="0"/>
          </a:p>
        </p:txBody>
      </p:sp>
      <p:sp>
        <p:nvSpPr>
          <p:cNvPr id="12" name="Text 9"/>
          <p:cNvSpPr/>
          <p:nvPr/>
        </p:nvSpPr>
        <p:spPr>
          <a:xfrm>
            <a:off x="6058853" y="3758803"/>
            <a:ext cx="2048708" cy="1096566"/>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Advanced error correction techniques</a:t>
            </a:r>
            <a:endParaRPr lang="en-US" sz="1750" dirty="0"/>
          </a:p>
        </p:txBody>
      </p:sp>
      <p:sp>
        <p:nvSpPr>
          <p:cNvPr id="13" name="Shape 10"/>
          <p:cNvSpPr/>
          <p:nvPr/>
        </p:nvSpPr>
        <p:spPr>
          <a:xfrm>
            <a:off x="807244" y="5000030"/>
            <a:ext cx="7528679" cy="1020366"/>
          </a:xfrm>
          <a:prstGeom prst="rect">
            <a:avLst/>
          </a:prstGeom>
          <a:solidFill>
            <a:srgbClr val="FFFFFF">
              <a:alpha val="4000"/>
            </a:srgbClr>
          </a:solidFill>
          <a:ln/>
        </p:spPr>
      </p:sp>
      <p:sp>
        <p:nvSpPr>
          <p:cNvPr id="14" name="Text 11"/>
          <p:cNvSpPr/>
          <p:nvPr/>
        </p:nvSpPr>
        <p:spPr>
          <a:xfrm>
            <a:off x="1036558" y="5144691"/>
            <a:ext cx="2048708" cy="365522"/>
          </a:xfrm>
          <a:prstGeom prst="rect">
            <a:avLst/>
          </a:prstGeom>
          <a:noFill/>
          <a:ln/>
        </p:spPr>
        <p:txBody>
          <a:bodyPr wrap="non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Scalability</a:t>
            </a:r>
            <a:endParaRPr lang="en-US" sz="1750" dirty="0"/>
          </a:p>
        </p:txBody>
      </p:sp>
      <p:sp>
        <p:nvSpPr>
          <p:cNvPr id="15" name="Text 12"/>
          <p:cNvSpPr/>
          <p:nvPr/>
        </p:nvSpPr>
        <p:spPr>
          <a:xfrm>
            <a:off x="3549610" y="5144691"/>
            <a:ext cx="2044898" cy="731044"/>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Restricts problem size</a:t>
            </a:r>
            <a:endParaRPr lang="en-US" sz="1750" dirty="0"/>
          </a:p>
        </p:txBody>
      </p:sp>
      <p:sp>
        <p:nvSpPr>
          <p:cNvPr id="16" name="Text 13"/>
          <p:cNvSpPr/>
          <p:nvPr/>
        </p:nvSpPr>
        <p:spPr>
          <a:xfrm>
            <a:off x="6058853" y="5144691"/>
            <a:ext cx="2048708" cy="731044"/>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Improved qubit architecture</a:t>
            </a:r>
            <a:endParaRPr lang="en-US" sz="1750" dirty="0"/>
          </a:p>
        </p:txBody>
      </p:sp>
      <p:sp>
        <p:nvSpPr>
          <p:cNvPr id="17" name="Shape 14"/>
          <p:cNvSpPr/>
          <p:nvPr/>
        </p:nvSpPr>
        <p:spPr>
          <a:xfrm>
            <a:off x="807244" y="6020395"/>
            <a:ext cx="7528679" cy="1020366"/>
          </a:xfrm>
          <a:prstGeom prst="rect">
            <a:avLst/>
          </a:prstGeom>
          <a:solidFill>
            <a:srgbClr val="000000">
              <a:alpha val="4000"/>
            </a:srgbClr>
          </a:solidFill>
          <a:ln/>
        </p:spPr>
      </p:sp>
      <p:sp>
        <p:nvSpPr>
          <p:cNvPr id="18" name="Text 15"/>
          <p:cNvSpPr/>
          <p:nvPr/>
        </p:nvSpPr>
        <p:spPr>
          <a:xfrm>
            <a:off x="1036558" y="6165056"/>
            <a:ext cx="2048708" cy="731044"/>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Algorithm Development</a:t>
            </a:r>
            <a:endParaRPr lang="en-US" sz="1750" dirty="0"/>
          </a:p>
        </p:txBody>
      </p:sp>
      <p:sp>
        <p:nvSpPr>
          <p:cNvPr id="19" name="Text 16"/>
          <p:cNvSpPr/>
          <p:nvPr/>
        </p:nvSpPr>
        <p:spPr>
          <a:xfrm>
            <a:off x="3549610" y="6165056"/>
            <a:ext cx="2044898" cy="365522"/>
          </a:xfrm>
          <a:prstGeom prst="rect">
            <a:avLst/>
          </a:prstGeom>
          <a:noFill/>
          <a:ln/>
        </p:spPr>
        <p:txBody>
          <a:bodyPr wrap="non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Slows adoption</a:t>
            </a:r>
            <a:endParaRPr lang="en-US" sz="1750" dirty="0"/>
          </a:p>
        </p:txBody>
      </p:sp>
      <p:sp>
        <p:nvSpPr>
          <p:cNvPr id="20" name="Text 17"/>
          <p:cNvSpPr/>
          <p:nvPr/>
        </p:nvSpPr>
        <p:spPr>
          <a:xfrm>
            <a:off x="6058853" y="6165056"/>
            <a:ext cx="2048708" cy="731044"/>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Collaborative research initiatives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2024-10-20T10:38:00Z</dcterms:created>
  <dcterms:modified xsi:type="dcterms:W3CDTF">2024-10-20T10:38:00Z</dcterms:modified>
</cp:coreProperties>
</file>